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67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35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4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4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78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7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4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0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3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14EEA-FBCC-439F-BBBA-E7026A7237E0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1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microsoft.com/office/2007/relationships/hdphoto" Target="../media/hdphoto2.wdp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microsoft.com/office/2007/relationships/hdphoto" Target="../media/hdphoto1.wdp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Интерактивная игра</a:t>
            </a:r>
            <a:br>
              <a:rPr lang="ru-RU" dirty="0" smtClean="0"/>
            </a:br>
            <a:r>
              <a:rPr lang="ru-RU" dirty="0" smtClean="0"/>
              <a:t>«В лесу»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53058"/>
            <a:ext cx="9144000" cy="2202287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Воспитатель Бобылева М.А.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r>
              <a:rPr lang="ru-RU" dirty="0" smtClean="0"/>
              <a:t>г. Ярославль,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6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8269" y="1825625"/>
            <a:ext cx="6760564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Формирование у детей культуры поведения, </a:t>
            </a:r>
            <a:r>
              <a:rPr lang="ru-RU" b="1" dirty="0" smtClean="0"/>
              <a:t>направленной </a:t>
            </a:r>
            <a:r>
              <a:rPr lang="ru-RU" b="1" dirty="0"/>
              <a:t>на сохранение природных ресурсов и расширение представлений о лесе, его значении для жизни всего живого через различные виды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91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9016" y="1825625"/>
            <a:ext cx="9024079" cy="4710086"/>
          </a:xfrm>
        </p:spPr>
        <p:txBody>
          <a:bodyPr>
            <a:normAutofit/>
          </a:bodyPr>
          <a:lstStyle/>
          <a:p>
            <a:r>
              <a:rPr lang="ru-RU" b="1" dirty="0"/>
              <a:t>Сформировать и обобщить у детей элементарные экологические представления о лесе, его обитателях. Подвести детей к пониманию того, что в природе все взаимосвязано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Развивать познавательный интерес и любознательность в процессе наблюдений за </a:t>
            </a:r>
            <a:r>
              <a:rPr lang="ru-RU" b="1" dirty="0" smtClean="0"/>
              <a:t>обитателями </a:t>
            </a:r>
            <a:r>
              <a:rPr lang="ru-RU" b="1" dirty="0"/>
              <a:t>леса, развивать </a:t>
            </a:r>
            <a:r>
              <a:rPr lang="ru-RU" b="1" dirty="0" smtClean="0"/>
              <a:t>любознательность детей.</a:t>
            </a:r>
            <a:endParaRPr lang="ru-RU" b="1" dirty="0"/>
          </a:p>
          <a:p>
            <a:r>
              <a:rPr lang="ru-RU" b="1" dirty="0"/>
              <a:t>Воспитывать эмоциональную отзывчивость, умение видеть и понимать красоту растительного мира природы, бережное отношение к растительности леса, к его лесным жителям.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4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991" y="238523"/>
            <a:ext cx="832864" cy="1202692"/>
          </a:xfrm>
          <a:effectLst>
            <a:softEdge rad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71" y="2518988"/>
            <a:ext cx="2826688" cy="1766680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Двенадцатиугольник 6"/>
          <p:cNvSpPr/>
          <p:nvPr/>
        </p:nvSpPr>
        <p:spPr>
          <a:xfrm>
            <a:off x="7764905" y="2698230"/>
            <a:ext cx="734518" cy="509665"/>
          </a:xfrm>
          <a:prstGeom prst="dodecagon">
            <a:avLst/>
          </a:prstGeom>
          <a:noFill/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364" y="4713155"/>
            <a:ext cx="1259172" cy="98758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69" y="5028501"/>
            <a:ext cx="2624961" cy="178928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130" y="6095379"/>
            <a:ext cx="741028" cy="5563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92" y="5146743"/>
            <a:ext cx="623592" cy="3897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126" b="90843" l="6094" r="703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601" y="2866736"/>
            <a:ext cx="2029138" cy="13041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66" b="100000" l="1088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22" y="3988982"/>
            <a:ext cx="1147014" cy="762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7053" y="5331409"/>
            <a:ext cx="87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уши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/>
          <p:cNvCxnSpPr>
            <a:stCxn id="4" idx="1"/>
          </p:cNvCxnSpPr>
          <p:nvPr/>
        </p:nvCxnSpPr>
        <p:spPr>
          <a:xfrm flipH="1" flipV="1">
            <a:off x="838200" y="5301425"/>
            <a:ext cx="378853" cy="214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0" y="4954093"/>
            <a:ext cx="1125429" cy="746648"/>
          </a:xfrm>
          <a:prstGeom prst="ellips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503825" y="5824470"/>
            <a:ext cx="1895061" cy="957358"/>
          </a:xfrm>
          <a:prstGeom prst="ellipse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180523" y="6227830"/>
            <a:ext cx="71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хвост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24" name="Прямая со стрелкой 23"/>
          <p:cNvCxnSpPr>
            <a:stCxn id="22" idx="1"/>
          </p:cNvCxnSpPr>
          <p:nvPr/>
        </p:nvCxnSpPr>
        <p:spPr>
          <a:xfrm flipV="1">
            <a:off x="3180523" y="6412306"/>
            <a:ext cx="2835" cy="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0" y="3869635"/>
            <a:ext cx="1424311" cy="1015729"/>
          </a:xfrm>
          <a:prstGeom prst="ellipse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20169" y="4028559"/>
            <a:ext cx="1149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мордочка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870773" y="4256314"/>
            <a:ext cx="749383" cy="1167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3708013" y="3091525"/>
            <a:ext cx="1895061" cy="957358"/>
          </a:xfrm>
          <a:prstGeom prst="ellipse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357284" y="3385538"/>
            <a:ext cx="793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рога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41" name="Прямая со стрелкой 40"/>
          <p:cNvCxnSpPr>
            <a:stCxn id="39" idx="2"/>
          </p:cNvCxnSpPr>
          <p:nvPr/>
        </p:nvCxnSpPr>
        <p:spPr>
          <a:xfrm>
            <a:off x="3754114" y="3754870"/>
            <a:ext cx="205349" cy="273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 rot="20395784">
            <a:off x="4923986" y="3552047"/>
            <a:ext cx="1895061" cy="1408534"/>
          </a:xfrm>
          <a:prstGeom prst="ellipse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577006" y="4932093"/>
            <a:ext cx="8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голова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H="1" flipV="1">
            <a:off x="4228210" y="4436013"/>
            <a:ext cx="511632" cy="549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425148" y="4885364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крылья</a:t>
            </a:r>
            <a:endParaRPr lang="ru-RU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36358" y="4885364"/>
            <a:ext cx="825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усики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2059468" y="5146743"/>
            <a:ext cx="206310" cy="96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1915806" y="4269140"/>
            <a:ext cx="830642" cy="870954"/>
          </a:xfrm>
          <a:prstGeom prst="ellipse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3010348" y="4939419"/>
            <a:ext cx="953962" cy="1048650"/>
          </a:xfrm>
          <a:prstGeom prst="ellipse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3708013" y="50546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H="1">
            <a:off x="2569352" y="5109022"/>
            <a:ext cx="412189" cy="130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064432" y="6192633"/>
            <a:ext cx="79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лапы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H="1" flipV="1">
            <a:off x="976695" y="6269304"/>
            <a:ext cx="167023" cy="203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вал 73"/>
          <p:cNvSpPr/>
          <p:nvPr/>
        </p:nvSpPr>
        <p:spPr>
          <a:xfrm>
            <a:off x="6674" y="5812104"/>
            <a:ext cx="914400" cy="914400"/>
          </a:xfrm>
          <a:prstGeom prst="ellipse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6692348" y="365125"/>
            <a:ext cx="86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голова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 flipV="1">
            <a:off x="7553739" y="477078"/>
            <a:ext cx="529252" cy="66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Овал 81"/>
          <p:cNvSpPr/>
          <p:nvPr/>
        </p:nvSpPr>
        <p:spPr>
          <a:xfrm>
            <a:off x="8155042" y="42057"/>
            <a:ext cx="1290065" cy="1190395"/>
          </a:xfrm>
          <a:prstGeom prst="ellipse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9621078" y="127711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крылья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flipH="1" flipV="1">
            <a:off x="9064487" y="839869"/>
            <a:ext cx="618935" cy="392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Овал 86"/>
          <p:cNvSpPr/>
          <p:nvPr/>
        </p:nvSpPr>
        <p:spPr>
          <a:xfrm>
            <a:off x="9683422" y="42057"/>
            <a:ext cx="1236369" cy="1235057"/>
          </a:xfrm>
          <a:prstGeom prst="ellipse">
            <a:avLst/>
          </a:prstGeom>
          <a:blipFill dpi="0"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8995285" y="2076717"/>
            <a:ext cx="115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уши</a:t>
            </a:r>
            <a:endParaRPr lang="ru-RU" b="1" dirty="0"/>
          </a:p>
        </p:txBody>
      </p:sp>
      <p:cxnSp>
        <p:nvCxnSpPr>
          <p:cNvPr id="92" name="Прямая со стрелкой 91"/>
          <p:cNvCxnSpPr/>
          <p:nvPr/>
        </p:nvCxnSpPr>
        <p:spPr>
          <a:xfrm flipH="1">
            <a:off x="8995285" y="2353447"/>
            <a:ext cx="223665" cy="477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Овал 94"/>
          <p:cNvSpPr/>
          <p:nvPr/>
        </p:nvSpPr>
        <p:spPr>
          <a:xfrm>
            <a:off x="7166027" y="2011489"/>
            <a:ext cx="1720280" cy="914400"/>
          </a:xfrm>
          <a:prstGeom prst="ellipse">
            <a:avLst/>
          </a:prstGeom>
          <a:blipFill dpi="0"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9848536" y="3269649"/>
            <a:ext cx="81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морда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8" name="Прямая со стрелкой 97"/>
          <p:cNvCxnSpPr>
            <a:stCxn id="96" idx="1"/>
          </p:cNvCxnSpPr>
          <p:nvPr/>
        </p:nvCxnSpPr>
        <p:spPr>
          <a:xfrm flipH="1" flipV="1">
            <a:off x="9445108" y="3207897"/>
            <a:ext cx="403428" cy="24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Овал 100"/>
          <p:cNvSpPr/>
          <p:nvPr/>
        </p:nvSpPr>
        <p:spPr>
          <a:xfrm>
            <a:off x="8082991" y="2873536"/>
            <a:ext cx="1469452" cy="1485071"/>
          </a:xfrm>
          <a:prstGeom prst="ellipse">
            <a:avLst/>
          </a:pr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794221" y="2518988"/>
            <a:ext cx="96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голова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1519356" y="2750256"/>
            <a:ext cx="483754" cy="341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11232880" y="2518988"/>
            <a:ext cx="980675" cy="1029642"/>
          </a:xfrm>
          <a:prstGeom prst="ellipse">
            <a:avLst/>
          </a:prstGeom>
          <a:blipFill dpi="0"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0769260" y="3999073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хвост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11054359" y="3716620"/>
            <a:ext cx="222569" cy="494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10521458" y="3043075"/>
            <a:ext cx="599314" cy="1166081"/>
          </a:xfrm>
          <a:prstGeom prst="ellipse">
            <a:avLst/>
          </a:prstGeom>
          <a:blipFill dpi="0"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11054358" y="4312106"/>
            <a:ext cx="1136970" cy="1299058"/>
          </a:xfrm>
          <a:prstGeom prst="ellipse">
            <a:avLst/>
          </a:prstGeom>
          <a:blipFill dpi="0"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1327715" y="4211389"/>
            <a:ext cx="88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лапы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11757441" y="3716621"/>
            <a:ext cx="13195" cy="641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155042" y="4713155"/>
            <a:ext cx="57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уши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0" name="Прямая со стрелкой 49"/>
          <p:cNvCxnSpPr>
            <a:stCxn id="48" idx="3"/>
          </p:cNvCxnSpPr>
          <p:nvPr/>
        </p:nvCxnSpPr>
        <p:spPr>
          <a:xfrm flipV="1">
            <a:off x="8733183" y="4885364"/>
            <a:ext cx="331304" cy="12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9102716" y="4202756"/>
            <a:ext cx="914400" cy="914400"/>
          </a:xfrm>
          <a:prstGeom prst="ellipse">
            <a:avLst/>
          </a:prstGeom>
          <a:blipFill dpi="0"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9974559" y="5700741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хвост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flipH="1" flipV="1">
            <a:off x="9683423" y="5463745"/>
            <a:ext cx="389060" cy="360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9451763" y="5140889"/>
            <a:ext cx="914400" cy="914400"/>
          </a:xfrm>
          <a:prstGeom prst="ellipse">
            <a:avLst/>
          </a:prstGeom>
          <a:blipFill dpi="0"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11210653" y="5885407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шляпка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flipH="1">
            <a:off x="10678598" y="6095379"/>
            <a:ext cx="522796" cy="159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10425915" y="5323221"/>
            <a:ext cx="914400" cy="914400"/>
          </a:xfrm>
          <a:prstGeom prst="ellipse">
            <a:avLst/>
          </a:prstGeom>
          <a:blipFill dpi="0"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9338628" y="6392376"/>
            <a:ext cx="127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ножка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 flipV="1">
            <a:off x="9763677" y="6472899"/>
            <a:ext cx="846813" cy="89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>
            <a:off x="11076616" y="5955106"/>
            <a:ext cx="914400" cy="914400"/>
          </a:xfrm>
          <a:prstGeom prst="ellipse">
            <a:avLst/>
          </a:prstGeom>
          <a:blipFill dpi="0"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animBg="1"/>
      <p:bldP spid="21" grpId="1" animBg="1"/>
      <p:bldP spid="31" grpId="0" animBg="1"/>
      <p:bldP spid="31" grpId="1" animBg="1"/>
      <p:bldP spid="58" grpId="0" animBg="1"/>
      <p:bldP spid="58" grpId="1" animBg="1"/>
      <p:bldP spid="59" grpId="0" animBg="1"/>
      <p:bldP spid="59" grpId="1" animBg="1"/>
      <p:bldP spid="74" grpId="0" animBg="1"/>
      <p:bldP spid="74" grpId="1" animBg="1"/>
      <p:bldP spid="82" grpId="0" animBg="1"/>
      <p:bldP spid="82" grpId="1" animBg="1"/>
      <p:bldP spid="87" grpId="0" animBg="1"/>
      <p:bldP spid="87" grpId="1" animBg="1"/>
      <p:bldP spid="95" grpId="0" animBg="1"/>
      <p:bldP spid="95" grpId="1" animBg="1"/>
      <p:bldP spid="101" grpId="0" animBg="1"/>
      <p:bldP spid="101" grpId="1" animBg="1"/>
      <p:bldP spid="20" grpId="0" animBg="1"/>
      <p:bldP spid="20" grpId="1" animBg="1"/>
      <p:bldP spid="34" grpId="0" animBg="1"/>
      <p:bldP spid="34" grpId="1" animBg="1"/>
      <p:bldP spid="55" grpId="0" animBg="1"/>
      <p:bldP spid="55" grpId="1" animBg="1"/>
      <p:bldP spid="67" grpId="0" animBg="1"/>
      <p:bldP spid="67" grpId="1" animBg="1"/>
      <p:bldP spid="76" grpId="0" animBg="1"/>
      <p:bldP spid="76" grpId="1" animBg="1"/>
      <p:bldP spid="85" grpId="0" animBg="1"/>
      <p:bldP spid="8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8996" y="1240971"/>
            <a:ext cx="8859187" cy="493599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6000" dirty="0" smtClean="0"/>
              <a:t>БЛАГОДАРЮ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773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131</Words>
  <Application>Microsoft Office PowerPoint</Application>
  <PresentationFormat>Широкоэкранный</PresentationFormat>
  <Paragraphs>35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Интерактивная игра «В лесу»</vt:lpstr>
      <vt:lpstr>Цель игры</vt:lpstr>
      <vt:lpstr>Задачи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79109689328</dc:creator>
  <cp:lastModifiedBy>79109689328</cp:lastModifiedBy>
  <cp:revision>34</cp:revision>
  <dcterms:created xsi:type="dcterms:W3CDTF">2021-01-28T14:45:21Z</dcterms:created>
  <dcterms:modified xsi:type="dcterms:W3CDTF">2021-02-27T14:36:51Z</dcterms:modified>
</cp:coreProperties>
</file>