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80" r:id="rId22"/>
    <p:sldId id="276" r:id="rId23"/>
    <p:sldId id="281" r:id="rId24"/>
    <p:sldId id="275" r:id="rId25"/>
    <p:sldId id="279"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50" autoAdjust="0"/>
  </p:normalViewPr>
  <p:slideViewPr>
    <p:cSldViewPr>
      <p:cViewPr varScale="1">
        <p:scale>
          <a:sx n="48" d="100"/>
          <a:sy n="48" d="100"/>
        </p:scale>
        <p:origin x="-1140" y="-102"/>
      </p:cViewPr>
      <p:guideLst>
        <p:guide orient="horz" pos="2160"/>
        <p:guide pos="2880"/>
      </p:guideLst>
    </p:cSldViewPr>
  </p:slideViewPr>
  <p:outlineViewPr>
    <p:cViewPr>
      <p:scale>
        <a:sx n="33" d="100"/>
        <a:sy n="33" d="100"/>
      </p:scale>
      <p:origin x="48" y="145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2E2E0B5-B0B3-46C2-83E5-6DCBE13CF6CA}" type="datetimeFigureOut">
              <a:rPr lang="ru-RU" smtClean="0"/>
              <a:pPr/>
              <a:t>28.01.2018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F6EB15-EFFE-409F-826C-B044AB1AE37E}" type="slidenum">
              <a:rPr lang="ru-RU" smtClean="0"/>
              <a:pPr/>
              <a:t>‹#›</a:t>
            </a:fld>
            <a:endParaRPr lang="ru-RU"/>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E2E0B5-B0B3-46C2-83E5-6DCBE13CF6CA}" type="datetimeFigureOut">
              <a:rPr lang="ru-RU" smtClean="0"/>
              <a:pPr/>
              <a:t>28.01.2018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F6EB15-EFFE-409F-826C-B044AB1AE37E}" type="slidenum">
              <a:rPr lang="ru-RU" smtClean="0"/>
              <a:pPr/>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E2E0B5-B0B3-46C2-83E5-6DCBE13CF6CA}" type="datetimeFigureOut">
              <a:rPr lang="ru-RU" smtClean="0"/>
              <a:pPr/>
              <a:t>28.01.2018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F6EB15-EFFE-409F-826C-B044AB1AE37E}" type="slidenum">
              <a:rPr lang="ru-RU" smtClean="0"/>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E2E0B5-B0B3-46C2-83E5-6DCBE13CF6CA}" type="datetimeFigureOut">
              <a:rPr lang="ru-RU" smtClean="0"/>
              <a:pPr/>
              <a:t>28.01.2018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F6EB15-EFFE-409F-826C-B044AB1AE37E}" type="slidenum">
              <a:rPr lang="ru-RU" smtClean="0"/>
              <a:pPr/>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2E2E0B5-B0B3-46C2-83E5-6DCBE13CF6CA}" type="datetimeFigureOut">
              <a:rPr lang="ru-RU" smtClean="0"/>
              <a:pPr/>
              <a:t>28.01.2018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F6EB15-EFFE-409F-826C-B044AB1AE37E}" type="slidenum">
              <a:rPr lang="ru-RU" smtClean="0"/>
              <a:pPr/>
              <a:t>‹#›</a:t>
            </a:fld>
            <a:endParaRPr lang="ru-RU"/>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2E2E0B5-B0B3-46C2-83E5-6DCBE13CF6CA}" type="datetimeFigureOut">
              <a:rPr lang="ru-RU" smtClean="0"/>
              <a:pPr/>
              <a:t>28.01.2018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F6EB15-EFFE-409F-826C-B044AB1AE37E}" type="slidenum">
              <a:rPr lang="ru-RU" smtClean="0"/>
              <a:pPr/>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2E2E0B5-B0B3-46C2-83E5-6DCBE13CF6CA}" type="datetimeFigureOut">
              <a:rPr lang="ru-RU" smtClean="0"/>
              <a:pPr/>
              <a:t>28.01.2018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4F6EB15-EFFE-409F-826C-B044AB1AE37E}" type="slidenum">
              <a:rPr lang="ru-RU" smtClean="0"/>
              <a:pPr/>
              <a:t>‹#›</a:t>
            </a:fld>
            <a:endParaRPr lang="ru-RU"/>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2E2E0B5-B0B3-46C2-83E5-6DCBE13CF6CA}" type="datetimeFigureOut">
              <a:rPr lang="ru-RU" smtClean="0"/>
              <a:pPr/>
              <a:t>28.01.2018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4F6EB15-EFFE-409F-826C-B044AB1AE37E}" type="slidenum">
              <a:rPr lang="ru-RU" smtClean="0"/>
              <a:pPr/>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E2E0B5-B0B3-46C2-83E5-6DCBE13CF6CA}" type="datetimeFigureOut">
              <a:rPr lang="ru-RU" smtClean="0"/>
              <a:pPr/>
              <a:t>28.01.2018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4F6EB15-EFFE-409F-826C-B044AB1AE37E}" type="slidenum">
              <a:rPr lang="ru-RU" smtClean="0"/>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2E2E0B5-B0B3-46C2-83E5-6DCBE13CF6CA}" type="datetimeFigureOut">
              <a:rPr lang="ru-RU" smtClean="0"/>
              <a:pPr/>
              <a:t>28.01.2018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F6EB15-EFFE-409F-826C-B044AB1AE37E}" type="slidenum">
              <a:rPr lang="ru-RU" smtClean="0"/>
              <a:pPr/>
              <a:t>‹#›</a:t>
            </a:fld>
            <a:endParaRPr lang="ru-RU"/>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2E2E0B5-B0B3-46C2-83E5-6DCBE13CF6CA}" type="datetimeFigureOut">
              <a:rPr lang="ru-RU" smtClean="0"/>
              <a:pPr/>
              <a:t>28.01.2018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F6EB15-EFFE-409F-826C-B044AB1AE37E}" type="slidenum">
              <a:rPr lang="ru-RU" smtClean="0"/>
              <a:pPr/>
              <a:t>‹#›</a:t>
            </a:fld>
            <a:endParaRPr lang="ru-RU"/>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2E0B5-B0B3-46C2-83E5-6DCBE13CF6CA}" type="datetimeFigureOut">
              <a:rPr lang="ru-RU" smtClean="0"/>
              <a:pPr/>
              <a:t>28.01.2018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6EB15-EFFE-409F-826C-B044AB1AE37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goodnewyear.ru/krasivye-otkrytki-s-rozhdestvom-hristovym/"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www.playcast.ru/view/9584375/491b14ad649c17b01d9fdb152a5b2c57e2f5d56cpl?showLastComments" TargetMode="External"/><Relationship Id="rId5" Type="http://schemas.openxmlformats.org/officeDocument/2006/relationships/hyperlink" Target="https://ru.toluna.com/polls/4741351/&#1053;&#1077;-&#1090;&#1072;&#1082;-&#1076;&#1072;&#1083;&#1077;&#1082;&#1086;-&#1076;&#1086;-&#1084;&#1072;&#1089;&#1083;&#1077;&#1085;&#1080;&#1094;&#1099;.-&#1050;&#1072;&#1082;-&#1073;&#1091;&#1076;&#1077;&#1090;&#1077;-&#1086;&#1090;&#1084;&#1077;&#1095;&#1072;&#1090;&#1100;" TargetMode="External"/><Relationship Id="rId4" Type="http://schemas.openxmlformats.org/officeDocument/2006/relationships/hyperlink" Target="https://travel.rambler.ru/article/20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8000"/>
          </a:xfrm>
          <a:blipFill>
            <a:blip r:embed="rId2" cstate="print"/>
            <a:stretch>
              <a:fillRect/>
            </a:stretch>
          </a:blipFill>
        </p:spPr>
        <p:txBody>
          <a:bodyPr>
            <a:normAutofit fontScale="90000"/>
          </a:bodyPr>
          <a:lstStyle/>
          <a:p>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Презентация для детей подготовительной к школе группы.</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Подготовила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воспитатель </a:t>
            </a:r>
            <a:r>
              <a:rPr lang="ru-RU" sz="3200" b="1" dirty="0" err="1" smtClean="0">
                <a:latin typeface="Times New Roman" pitchFamily="18" charset="0"/>
                <a:cs typeface="Times New Roman" pitchFamily="18" charset="0"/>
              </a:rPr>
              <a:t>Бобылева</a:t>
            </a:r>
            <a:r>
              <a:rPr lang="ru-RU" sz="3200" b="1" dirty="0" smtClean="0">
                <a:latin typeface="Times New Roman" pitchFamily="18" charset="0"/>
                <a:cs typeface="Times New Roman" pitchFamily="18" charset="0"/>
              </a:rPr>
              <a:t> М.А.</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Ярославль, 2018</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endParaRPr lang="ru-RU" sz="32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71600" y="1268760"/>
            <a:ext cx="6400800" cy="1584176"/>
          </a:xfrm>
        </p:spPr>
        <p:txBody>
          <a:bodyPr>
            <a:normAutofit/>
          </a:bodyPr>
          <a:lstStyle/>
          <a:p>
            <a:r>
              <a:rPr lang="ru-RU" sz="4800" b="1" dirty="0" smtClean="0">
                <a:solidFill>
                  <a:schemeClr val="tx1"/>
                </a:solidFill>
                <a:latin typeface="Times New Roman" pitchFamily="18" charset="0"/>
                <a:cs typeface="Times New Roman" pitchFamily="18" charset="0"/>
              </a:rPr>
              <a:t>Масленица</a:t>
            </a:r>
            <a:endParaRPr lang="ru-RU" sz="4800" b="1" dirty="0">
              <a:solidFill>
                <a:schemeClr val="tx1"/>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2" cstate="print"/>
            <a:tile tx="0" ty="0" sx="100000" sy="100000" flip="none" algn="tl"/>
          </a:blipFill>
        </p:spPr>
        <p:txBody>
          <a:bodyPr/>
          <a:lstStyle/>
          <a:p>
            <a:endParaRPr lang="ru-RU" dirty="0"/>
          </a:p>
        </p:txBody>
      </p:sp>
      <p:sp>
        <p:nvSpPr>
          <p:cNvPr id="3" name="Содержимое 2"/>
          <p:cNvSpPr>
            <a:spLocks noGrp="1"/>
          </p:cNvSpPr>
          <p:nvPr>
            <p:ph idx="1"/>
          </p:nvPr>
        </p:nvSpPr>
        <p:spPr>
          <a:xfrm>
            <a:off x="0" y="0"/>
            <a:ext cx="9144000" cy="6858000"/>
          </a:xfrm>
          <a:blipFill>
            <a:blip r:embed="rId3" cstate="print"/>
            <a:stretch>
              <a:fillRect/>
            </a:stretch>
          </a:blipFill>
        </p:spPr>
        <p:txBody>
          <a:bodyPr/>
          <a:lstStyle/>
          <a:p>
            <a:pPr>
              <a:buNone/>
            </a:pPr>
            <a:r>
              <a:rPr lang="ru-RU" dirty="0" smtClean="0"/>
              <a:t>    </a:t>
            </a:r>
          </a:p>
          <a:p>
            <a:pPr algn="just">
              <a:buNone/>
            </a:pPr>
            <a:r>
              <a:rPr lang="ru-RU" dirty="0" smtClean="0"/>
              <a:t> </a:t>
            </a:r>
            <a:r>
              <a:rPr lang="ru-RU" dirty="0" smtClean="0"/>
              <a:t>   </a:t>
            </a:r>
            <a:r>
              <a:rPr lang="ru-RU" b="1" dirty="0" smtClean="0">
                <a:latin typeface="Times New Roman" pitchFamily="18" charset="0"/>
                <a:cs typeface="Times New Roman" pitchFamily="18" charset="0"/>
              </a:rPr>
              <a:t>Первый </a:t>
            </a:r>
            <a:r>
              <a:rPr lang="ru-RU" b="1" dirty="0" smtClean="0">
                <a:latin typeface="Times New Roman" pitchFamily="18" charset="0"/>
                <a:cs typeface="Times New Roman" pitchFamily="18" charset="0"/>
              </a:rPr>
              <a:t>день (понедельник) называется встреча Масленицы. в этот день наряжается соломенная кукла и устраиваются застолья с разными сладостями.</a:t>
            </a:r>
            <a:endParaRPr lang="ru-RU" b="1"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122" name="Picture 2" descr="C:\Users\Hack The World\Desktop\c1787702c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blipFill>
            <a:blip r:embed="rId2" cstate="print"/>
            <a:stretch>
              <a:fillRect/>
            </a:stretch>
          </a:blipFill>
        </p:spPr>
        <p:txBody>
          <a:bodyPr/>
          <a:lstStyle/>
          <a:p>
            <a:pPr algn="just">
              <a:buNone/>
            </a:pPr>
            <a:r>
              <a:rPr lang="ru-RU" b="1" dirty="0" smtClean="0"/>
              <a:t>  </a:t>
            </a:r>
          </a:p>
          <a:p>
            <a:pPr algn="just">
              <a:buNone/>
            </a:pPr>
            <a:r>
              <a:rPr lang="ru-RU" b="1" dirty="0" smtClean="0"/>
              <a:t> </a:t>
            </a:r>
            <a:r>
              <a:rPr lang="ru-RU" b="1" dirty="0" smtClean="0"/>
              <a:t> </a:t>
            </a:r>
            <a:r>
              <a:rPr lang="ru-RU" b="1" dirty="0" smtClean="0"/>
              <a:t> </a:t>
            </a:r>
            <a:r>
              <a:rPr lang="ru-RU" b="1" dirty="0" smtClean="0">
                <a:latin typeface="Times New Roman" pitchFamily="18" charset="0"/>
                <a:cs typeface="Times New Roman" pitchFamily="18" charset="0"/>
              </a:rPr>
              <a:t>Второй </a:t>
            </a:r>
            <a:r>
              <a:rPr lang="ru-RU" b="1" dirty="0">
                <a:latin typeface="Times New Roman" pitchFamily="18" charset="0"/>
                <a:cs typeface="Times New Roman" pitchFamily="18" charset="0"/>
              </a:rPr>
              <a:t>день (вторник) называется </a:t>
            </a:r>
            <a:r>
              <a:rPr lang="ru-RU" b="1" dirty="0" err="1">
                <a:latin typeface="Times New Roman" pitchFamily="18" charset="0"/>
                <a:cs typeface="Times New Roman" pitchFamily="18" charset="0"/>
              </a:rPr>
              <a:t>заигрыши</a:t>
            </a:r>
            <a:r>
              <a:rPr lang="ru-RU" b="1" dirty="0">
                <a:latin typeface="Times New Roman" pitchFamily="18" charset="0"/>
                <a:cs typeface="Times New Roman" pitchFamily="18" charset="0"/>
              </a:rPr>
              <a:t>: устраиваются катания на горках и едят блины.</a:t>
            </a: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blipFill>
            <a:blip r:embed="rId2" cstate="print"/>
            <a:stretch>
              <a:fillRect/>
            </a:stretch>
          </a:blipFill>
        </p:spPr>
        <p:txBody>
          <a:bodyPr/>
          <a:lstStyle/>
          <a:p>
            <a:endParaRPr lang="ru-RU"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0" y="0"/>
            <a:ext cx="9144000" cy="6858000"/>
          </a:xfrm>
          <a:blipFill>
            <a:blip r:embed="rId2" cstate="print"/>
            <a:stretch>
              <a:fillRect/>
            </a:stretch>
          </a:blipFill>
        </p:spPr>
        <p:txBody>
          <a:bodyPr/>
          <a:lstStyle/>
          <a:p>
            <a:pPr algn="just">
              <a:buNone/>
            </a:pPr>
            <a:r>
              <a:rPr lang="ru-RU" dirty="0" smtClean="0"/>
              <a:t>   </a:t>
            </a:r>
          </a:p>
          <a:p>
            <a:pPr algn="just">
              <a:buNone/>
            </a:pPr>
            <a:endParaRPr lang="ru-RU" dirty="0" smtClean="0"/>
          </a:p>
          <a:p>
            <a:pPr algn="just">
              <a:buNone/>
            </a:pPr>
            <a:r>
              <a:rPr lang="ru-RU" dirty="0" smtClean="0"/>
              <a:t>   </a:t>
            </a:r>
            <a:r>
              <a:rPr lang="ru-RU" b="1" dirty="0" smtClean="0">
                <a:latin typeface="Times New Roman" pitchFamily="18" charset="0"/>
                <a:cs typeface="Times New Roman" pitchFamily="18" charset="0"/>
              </a:rPr>
              <a:t>В </a:t>
            </a:r>
            <a:r>
              <a:rPr lang="ru-RU" b="1" dirty="0" smtClean="0">
                <a:latin typeface="Times New Roman" pitchFamily="18" charset="0"/>
                <a:cs typeface="Times New Roman" pitchFamily="18" charset="0"/>
              </a:rPr>
              <a:t>третий день (среда) — на лакомки — все шли к теще на блины.</a:t>
            </a:r>
            <a:endParaRPr lang="ru-RU" b="1"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6146" name="Picture 2" descr="C:\Users\Hack The World\Desktop\c1787702c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blipFill>
            <a:blip r:embed="rId2" cstate="print"/>
            <a:stretch>
              <a:fillRect/>
            </a:stretch>
          </a:blipFill>
        </p:spPr>
        <p:txBody>
          <a:bodyPr/>
          <a:lstStyle/>
          <a:p>
            <a:pPr algn="just">
              <a:buNone/>
            </a:pPr>
            <a:r>
              <a:rPr lang="ru-RU" dirty="0" smtClean="0"/>
              <a:t>   </a:t>
            </a:r>
          </a:p>
          <a:p>
            <a:pPr algn="just">
              <a:buNone/>
            </a:pPr>
            <a:r>
              <a:rPr lang="ru-RU"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Четвертый </a:t>
            </a:r>
            <a:r>
              <a:rPr lang="ru-RU" b="1" dirty="0" smtClean="0">
                <a:latin typeface="Times New Roman" pitchFamily="18" charset="0"/>
                <a:cs typeface="Times New Roman" pitchFamily="18" charset="0"/>
              </a:rPr>
              <a:t>день называется широкий четверг: поются песни, выполняются обряды, устраиваются кулачные бои, катаются на санях, колядуют.</a:t>
            </a:r>
            <a:endParaRPr lang="ru-RU" b="1"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7170" name="Picture 2" descr="C:\Users\Hack The World\Desktop\c1787702cd.jpg"/>
          <p:cNvPicPr>
            <a:picLocks noChangeAspect="1" noChangeArrowheads="1"/>
          </p:cNvPicPr>
          <p:nvPr/>
        </p:nvPicPr>
        <p:blipFill>
          <a:blip r:embed="rId2" cstate="print"/>
          <a:srcRect/>
          <a:stretch>
            <a:fillRect/>
          </a:stretch>
        </p:blipFill>
        <p:spPr bwMode="auto">
          <a:xfrm>
            <a:off x="0" y="0"/>
            <a:ext cx="9144000" cy="6381328"/>
          </a:xfrm>
          <a:prstGeom prst="rect">
            <a:avLst/>
          </a:prstGeom>
          <a:noFill/>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blipFill>
            <a:blip r:embed="rId2" cstate="print"/>
            <a:stretch>
              <a:fillRect/>
            </a:stretch>
          </a:blipFill>
        </p:spPr>
        <p:txBody>
          <a:bodyPr/>
          <a:lstStyle/>
          <a:p>
            <a:pPr>
              <a:buNone/>
            </a:pPr>
            <a:r>
              <a:rPr lang="ru-RU" dirty="0" smtClean="0"/>
              <a:t>    </a:t>
            </a:r>
          </a:p>
          <a:p>
            <a:pPr>
              <a:buNone/>
            </a:pPr>
            <a:r>
              <a:rPr lang="ru-RU"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На </a:t>
            </a:r>
            <a:r>
              <a:rPr lang="ru-RU" b="1" dirty="0" smtClean="0">
                <a:latin typeface="Times New Roman" pitchFamily="18" charset="0"/>
                <a:cs typeface="Times New Roman" pitchFamily="18" charset="0"/>
              </a:rPr>
              <a:t>тещины вечерки (пятница) зятья звали тещу на угощение.</a:t>
            </a:r>
            <a:endParaRPr lang="ru-RU" b="1"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8194" name="Picture 2" descr="C:\Users\Hack The World\Desktop\c1787702c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628800"/>
          </a:xfrm>
          <a:blipFill>
            <a:blip r:embed="rId2" cstate="print"/>
            <a:tile tx="0" ty="0" sx="100000" sy="100000" flip="none" algn="tl"/>
          </a:blipFill>
        </p:spPr>
        <p:txBody>
          <a:bodyPr>
            <a:normAutofit/>
          </a:bodyPr>
          <a:lstStyle/>
          <a:p>
            <a:r>
              <a:rPr lang="ru-RU" b="1" dirty="0" smtClean="0">
                <a:latin typeface="Times New Roman" pitchFamily="18" charset="0"/>
                <a:cs typeface="Times New Roman" pitchFamily="18" charset="0"/>
              </a:rPr>
              <a:t>История праздника Масленицы</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0" y="1600200"/>
            <a:ext cx="9144000" cy="5257800"/>
          </a:xfrm>
          <a:blipFill>
            <a:blip r:embed="rId2" cstate="print"/>
            <a:tile tx="0" ty="0" sx="100000" sy="100000" flip="none" algn="tl"/>
          </a:blipFill>
        </p:spPr>
        <p:txBody>
          <a:bodyPr/>
          <a:lstStyle/>
          <a:p>
            <a:pPr algn="just">
              <a:buNone/>
            </a:pPr>
            <a:r>
              <a:rPr lang="ru-RU" dirty="0" smtClean="0"/>
              <a:t>    </a:t>
            </a:r>
            <a:r>
              <a:rPr lang="ru-RU" sz="2400" dirty="0" smtClean="0">
                <a:latin typeface="Times New Roman" pitchFamily="18" charset="0"/>
                <a:cs typeface="Times New Roman" pitchFamily="18" charset="0"/>
              </a:rPr>
              <a:t>Масленица — один из самых веселых праздников. Всю неделю люди устраивают веселые проводы зимы. Эти проводы сопровождаются народными гуляниями, неотъемлемым элементом этих гуляний являются блины. Существует множество версий по объяснению того, откуда появился праздник Масленица.</a:t>
            </a:r>
            <a:endParaRPr lang="ru-RU" sz="2400" dirty="0">
              <a:latin typeface="Times New Roman" pitchFamily="18" charset="0"/>
              <a:cs typeface="Times New Roman" pitchFamily="18" charset="0"/>
            </a:endParaRPr>
          </a:p>
        </p:txBody>
      </p:sp>
      <p:pic>
        <p:nvPicPr>
          <p:cNvPr id="1026" name="Picture 2" descr="C:\Users\Hack The World\Desktop\7_ifcrgFu.jpg"/>
          <p:cNvPicPr>
            <a:picLocks noChangeAspect="1" noChangeArrowheads="1"/>
          </p:cNvPicPr>
          <p:nvPr/>
        </p:nvPicPr>
        <p:blipFill>
          <a:blip r:embed="rId3" cstate="print"/>
          <a:srcRect/>
          <a:stretch>
            <a:fillRect/>
          </a:stretch>
        </p:blipFill>
        <p:spPr bwMode="auto">
          <a:xfrm>
            <a:off x="3779912" y="3717032"/>
            <a:ext cx="5040560" cy="2880320"/>
          </a:xfrm>
          <a:prstGeom prst="rect">
            <a:avLst/>
          </a:prstGeom>
          <a:noFill/>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blipFill>
            <a:blip r:embed="rId2" cstate="print"/>
            <a:stretch>
              <a:fillRect/>
            </a:stretch>
          </a:blipFill>
        </p:spPr>
        <p:txBody>
          <a:bodyPr/>
          <a:lstStyle/>
          <a:p>
            <a:pPr>
              <a:buNone/>
            </a:pPr>
            <a:r>
              <a:rPr lang="ru-RU" dirty="0" smtClean="0"/>
              <a:t>    </a:t>
            </a:r>
          </a:p>
          <a:p>
            <a:pPr algn="just">
              <a:buNone/>
            </a:pPr>
            <a:r>
              <a:rPr lang="ru-RU" dirty="0" smtClean="0"/>
              <a:t> </a:t>
            </a:r>
            <a:r>
              <a:rPr lang="ru-RU" dirty="0" smtClean="0"/>
              <a:t>   </a:t>
            </a:r>
            <a:r>
              <a:rPr lang="ru-RU" b="1" dirty="0" smtClean="0">
                <a:latin typeface="Times New Roman" pitchFamily="18" charset="0"/>
                <a:cs typeface="Times New Roman" pitchFamily="18" charset="0"/>
              </a:rPr>
              <a:t>Шестой </a:t>
            </a:r>
            <a:r>
              <a:rPr lang="ru-RU" b="1" dirty="0" smtClean="0">
                <a:latin typeface="Times New Roman" pitchFamily="18" charset="0"/>
                <a:cs typeface="Times New Roman" pitchFamily="18" charset="0"/>
              </a:rPr>
              <a:t>день (суббота) называется </a:t>
            </a:r>
            <a:r>
              <a:rPr lang="ru-RU" b="1" dirty="0" err="1" smtClean="0">
                <a:latin typeface="Times New Roman" pitchFamily="18" charset="0"/>
                <a:cs typeface="Times New Roman" pitchFamily="18" charset="0"/>
              </a:rPr>
              <a:t>золовкины</a:t>
            </a:r>
            <a:r>
              <a:rPr lang="ru-RU" b="1" dirty="0" smtClean="0">
                <a:latin typeface="Times New Roman" pitchFamily="18" charset="0"/>
                <a:cs typeface="Times New Roman" pitchFamily="18" charset="0"/>
              </a:rPr>
              <a:t> посиделки: в этот день молодая невеста приглашала своих родных к себе.</a:t>
            </a:r>
            <a:endParaRPr lang="ru-RU" b="1"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9218" name="Picture 2" descr="C:\Users\Hack The World\Desktop\c1787702c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blipFill>
            <a:blip r:embed="rId2" cstate="print"/>
            <a:stretch>
              <a:fillRect/>
            </a:stretch>
          </a:blipFill>
        </p:spPr>
        <p:txBody>
          <a:bodyPr/>
          <a:lstStyle/>
          <a:p>
            <a:pPr algn="ctr">
              <a:buNone/>
            </a:pPr>
            <a:r>
              <a:rPr lang="ru-RU" b="1" dirty="0" smtClean="0">
                <a:solidFill>
                  <a:srgbClr val="002060"/>
                </a:solidFill>
                <a:latin typeface="Times New Roman" pitchFamily="18" charset="0"/>
                <a:cs typeface="Times New Roman" pitchFamily="18" charset="0"/>
              </a:rPr>
              <a:t>   </a:t>
            </a:r>
            <a:r>
              <a:rPr lang="ru-RU" b="1" dirty="0" smtClean="0">
                <a:latin typeface="Times New Roman" pitchFamily="18" charset="0"/>
                <a:cs typeface="Times New Roman" pitchFamily="18" charset="0"/>
              </a:rPr>
              <a:t>И в последний день (воскресенье), называемый прощеным днем, сжигали соломенную куклу, а пепел от нее рассеивали по полю, чтобы будущий урожай был богатым. В этот день принято прощать все обиды и оскорбления.</a:t>
            </a:r>
            <a:endParaRPr lang="ru-RU" b="1"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42" name="Picture 2" descr="C:\Users\Hack The World\Desktop\c1787702c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blipFill>
            <a:blip r:embed="rId2" cstate="print"/>
            <a:stretch>
              <a:fillRect/>
            </a:stretch>
          </a:blipFill>
        </p:spPr>
        <p:txBody>
          <a:bodyPr/>
          <a:lstStyle/>
          <a:p>
            <a:pPr>
              <a:buNone/>
            </a:pPr>
            <a:r>
              <a:rPr lang="ru-RU" dirty="0" smtClean="0"/>
              <a:t> </a:t>
            </a:r>
            <a:endParaRPr lang="ru-RU" dirty="0" smtClean="0"/>
          </a:p>
          <a:p>
            <a:endParaRPr lang="ru-RU" dirty="0" smtClean="0"/>
          </a:p>
          <a:p>
            <a:endParaRPr lang="ru-RU" dirty="0" smtClean="0"/>
          </a:p>
          <a:p>
            <a:endParaRPr lang="ru-RU" dirty="0" smtClean="0"/>
          </a:p>
          <a:p>
            <a:pPr algn="ctr">
              <a:buNone/>
            </a:pPr>
            <a:r>
              <a:rPr lang="ru-RU" dirty="0" smtClean="0"/>
              <a:t>    </a:t>
            </a:r>
            <a:r>
              <a:rPr lang="ru-RU" sz="6000" b="1" dirty="0" smtClean="0">
                <a:latin typeface="Times New Roman" pitchFamily="18" charset="0"/>
                <a:cs typeface="Times New Roman" pitchFamily="18" charset="0"/>
              </a:rPr>
              <a:t>Благодарю за внимание!</a:t>
            </a:r>
            <a:endParaRPr lang="ru-RU" sz="6000" b="1"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Список используемых материалов</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0" y="0"/>
            <a:ext cx="9144000" cy="6858000"/>
          </a:xfrm>
          <a:blipFill>
            <a:blip r:embed="rId2" cstate="print"/>
            <a:stretch>
              <a:fillRect/>
            </a:stretch>
          </a:blipFill>
        </p:spPr>
        <p:txBody>
          <a:bodyPr>
            <a:normAutofit/>
          </a:bodyPr>
          <a:lstStyle/>
          <a:p>
            <a:endParaRPr lang="ru-RU" sz="1800" dirty="0" smtClean="0">
              <a:latin typeface="Times New Roman" pitchFamily="18" charset="0"/>
              <a:cs typeface="Times New Roman" pitchFamily="18" charset="0"/>
              <a:hlinkClick r:id="rId3"/>
            </a:endParaRPr>
          </a:p>
          <a:p>
            <a:pPr algn="just">
              <a:buNone/>
            </a:pPr>
            <a:r>
              <a:rPr lang="ru-RU" sz="1800"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Список </a:t>
            </a:r>
            <a:r>
              <a:rPr lang="ru-RU" sz="3600" b="1" dirty="0" smtClean="0">
                <a:latin typeface="Times New Roman" pitchFamily="18" charset="0"/>
                <a:cs typeface="Times New Roman" pitchFamily="18" charset="0"/>
              </a:rPr>
              <a:t>используемых </a:t>
            </a:r>
            <a:r>
              <a:rPr lang="ru-RU" sz="3600" b="1" dirty="0" smtClean="0">
                <a:latin typeface="Times New Roman" pitchFamily="18" charset="0"/>
                <a:cs typeface="Times New Roman" pitchFamily="18" charset="0"/>
              </a:rPr>
              <a:t>материалов</a:t>
            </a:r>
          </a:p>
          <a:p>
            <a:pPr algn="just">
              <a:buNone/>
            </a:pPr>
            <a:endParaRPr lang="ru-RU" sz="1800" dirty="0" smtClean="0">
              <a:latin typeface="Times New Roman" pitchFamily="18" charset="0"/>
              <a:cs typeface="Times New Roman" pitchFamily="18" charset="0"/>
              <a:hlinkClick r:id="rId3"/>
            </a:endParaRPr>
          </a:p>
          <a:p>
            <a:r>
              <a:rPr lang="en-US" sz="1800" dirty="0" smtClean="0">
                <a:latin typeface="Times New Roman" pitchFamily="18" charset="0"/>
                <a:cs typeface="Times New Roman" pitchFamily="18" charset="0"/>
                <a:hlinkClick r:id="rId3"/>
              </a:rPr>
              <a:t>http://kladraz.ru/prazdniki/drugie-prazdniki/pro-maslenicu-dlja-detei.html</a:t>
            </a:r>
            <a:endParaRPr lang="ru-RU" sz="1800" dirty="0" smtClean="0">
              <a:latin typeface="Times New Roman" pitchFamily="18" charset="0"/>
              <a:cs typeface="Times New Roman" pitchFamily="18" charset="0"/>
              <a:hlinkClick r:id="rId3"/>
            </a:endParaRPr>
          </a:p>
          <a:p>
            <a:r>
              <a:rPr lang="en-US" sz="1800" dirty="0" smtClean="0">
                <a:latin typeface="Times New Roman" pitchFamily="18" charset="0"/>
                <a:cs typeface="Times New Roman" pitchFamily="18" charset="0"/>
                <a:hlinkClick r:id="rId3"/>
              </a:rPr>
              <a:t>http</a:t>
            </a:r>
            <a:r>
              <a:rPr lang="en-US" sz="1800" dirty="0" smtClean="0">
                <a:latin typeface="Times New Roman" pitchFamily="18" charset="0"/>
                <a:cs typeface="Times New Roman" pitchFamily="18" charset="0"/>
                <a:hlinkClick r:id="rId3"/>
              </a:rPr>
              <a:t>://goodnewyear.ru/krasivye-otkrytki-s-rozhdestvom-hristovym</a:t>
            </a:r>
            <a:r>
              <a:rPr lang="en-US" sz="1800" dirty="0" smtClean="0">
                <a:latin typeface="Times New Roman" pitchFamily="18" charset="0"/>
                <a:cs typeface="Times New Roman" pitchFamily="18" charset="0"/>
                <a:hlinkClick r:id="rId3"/>
              </a:rPr>
              <a:t>/</a:t>
            </a:r>
            <a:r>
              <a:rPr lang="ru-RU" sz="1800" dirty="0" smtClean="0">
                <a:latin typeface="Times New Roman" pitchFamily="18" charset="0"/>
                <a:cs typeface="Times New Roman" pitchFamily="18" charset="0"/>
              </a:rPr>
              <a:t> (3 слайд)</a:t>
            </a:r>
          </a:p>
          <a:p>
            <a:r>
              <a:rPr lang="en-US" sz="1800" dirty="0" smtClean="0">
                <a:latin typeface="Times New Roman" pitchFamily="18" charset="0"/>
                <a:cs typeface="Times New Roman" pitchFamily="18" charset="0"/>
              </a:rPr>
              <a:t>https://babiki.ru/blog/maslenitza/67393.html</a:t>
            </a:r>
            <a:endParaRPr lang="ru-RU"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hlinkClick r:id="rId4"/>
              </a:rPr>
              <a:t>https://travel.rambler.ru/article/204/</a:t>
            </a:r>
            <a:r>
              <a:rPr lang="ru-RU" sz="1800" dirty="0" smtClean="0">
                <a:latin typeface="Times New Roman" pitchFamily="18" charset="0"/>
                <a:cs typeface="Times New Roman" pitchFamily="18" charset="0"/>
              </a:rPr>
              <a:t> (6 слайд</a:t>
            </a:r>
            <a:r>
              <a:rPr lang="ru-RU" sz="1800" dirty="0" smtClean="0">
                <a:latin typeface="Times New Roman" pitchFamily="18" charset="0"/>
                <a:cs typeface="Times New Roman" pitchFamily="18" charset="0"/>
              </a:rPr>
              <a:t>)</a:t>
            </a:r>
          </a:p>
          <a:p>
            <a:r>
              <a:rPr lang="en-US" sz="1800" dirty="0" smtClean="0">
                <a:latin typeface="Times New Roman" pitchFamily="18" charset="0"/>
                <a:cs typeface="Times New Roman" pitchFamily="18" charset="0"/>
                <a:hlinkClick r:id="rId5"/>
              </a:rPr>
              <a:t>https://ru.toluna.com/polls/4741351/</a:t>
            </a:r>
            <a:r>
              <a:rPr lang="ru-RU" sz="1800" dirty="0" err="1" smtClean="0">
                <a:latin typeface="Times New Roman" pitchFamily="18" charset="0"/>
                <a:cs typeface="Times New Roman" pitchFamily="18" charset="0"/>
                <a:hlinkClick r:id="rId5"/>
              </a:rPr>
              <a:t>Не-так-далеко-до-масленицы.-</a:t>
            </a:r>
            <a:r>
              <a:rPr lang="ru-RU" sz="1800" dirty="0" err="1" smtClean="0">
                <a:latin typeface="Times New Roman" pitchFamily="18" charset="0"/>
                <a:cs typeface="Times New Roman" pitchFamily="18" charset="0"/>
                <a:hlinkClick r:id="rId5"/>
              </a:rPr>
              <a:t>Как-будете-отмечать</a:t>
            </a:r>
            <a:endParaRPr lang="ru-RU"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hlinkClick r:id="rId6"/>
              </a:rPr>
              <a:t>http://www.playcast.ru/view/9584375/491b14ad649c17b01d9fdb152a5b2c57e2f5d56cpl?showLastComments</a:t>
            </a:r>
            <a:r>
              <a:rPr lang="en-US" sz="1800" dirty="0" smtClean="0">
                <a:latin typeface="Times New Roman" pitchFamily="18" charset="0"/>
                <a:cs typeface="Times New Roman" pitchFamily="18" charset="0"/>
              </a:rPr>
              <a:t>=</a:t>
            </a:r>
            <a:endParaRPr lang="ru-RU"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http://www.ccdi.ru/clubs/68_maslenichnoe-gadanie-po-blinam.html</a:t>
            </a:r>
            <a:endParaRPr lang="ru-RU" sz="1800" dirty="0" smtClean="0">
              <a:latin typeface="Times New Roman" pitchFamily="18" charset="0"/>
              <a:cs typeface="Times New Roman" pitchFamily="18" charset="0"/>
            </a:endParaRPr>
          </a:p>
          <a:p>
            <a:endParaRPr lang="ru-RU" dirty="0" smtClean="0"/>
          </a:p>
          <a:p>
            <a:endParaRPr lang="ru-RU" dirty="0" smtClean="0"/>
          </a:p>
          <a:p>
            <a:pPr>
              <a:buNone/>
            </a:pPr>
            <a:endParaRPr lang="ru-RU" dirty="0" smtClean="0"/>
          </a:p>
          <a:p>
            <a:endParaRPr lang="ru-RU"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04664"/>
          </a:xfrm>
          <a:blipFill>
            <a:blip r:embed="rId2" cstate="print"/>
            <a:tile tx="0" ty="0" sx="100000" sy="100000" flip="none" algn="tl"/>
          </a:blipFill>
        </p:spPr>
        <p:txBody>
          <a:bodyPr>
            <a:normAutofit fontScale="90000"/>
          </a:bodyPr>
          <a:lstStyle/>
          <a:p>
            <a:endParaRPr lang="ru-RU" dirty="0"/>
          </a:p>
        </p:txBody>
      </p:sp>
      <p:sp>
        <p:nvSpPr>
          <p:cNvPr id="3" name="Содержимое 2"/>
          <p:cNvSpPr>
            <a:spLocks noGrp="1"/>
          </p:cNvSpPr>
          <p:nvPr>
            <p:ph idx="1"/>
          </p:nvPr>
        </p:nvSpPr>
        <p:spPr>
          <a:xfrm>
            <a:off x="0" y="0"/>
            <a:ext cx="9144000" cy="6858000"/>
          </a:xfrm>
          <a:blipFill>
            <a:blip r:embed="rId2" cstate="print"/>
            <a:tile tx="0" ty="0" sx="100000" sy="100000" flip="none" algn="tl"/>
          </a:blipFill>
        </p:spPr>
        <p:txBody>
          <a:bodyPr>
            <a:normAutofit/>
          </a:bodyPr>
          <a:lstStyle/>
          <a:p>
            <a:pPr algn="just">
              <a:buNone/>
            </a:pPr>
            <a:r>
              <a:rPr lang="ru-RU" sz="2400" dirty="0" smtClean="0">
                <a:latin typeface="Times New Roman" pitchFamily="18" charset="0"/>
                <a:cs typeface="Times New Roman" pitchFamily="18" charset="0"/>
              </a:rPr>
              <a:t>    </a:t>
            </a:r>
          </a:p>
          <a:p>
            <a:pPr algn="just">
              <a:buNone/>
            </a:pPr>
            <a:r>
              <a:rPr lang="ru-RU" sz="24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Одна из таких легенд гласит, что в давние времена на Севере родилась маленькая девочка, отцом которой был Мороз. Имя ей дали Масленица. Девочка была маленькой, хрупкой и улыбчивой. Однажды группа людей попала в снежную бурю. Прячась от нее, они встретили Масленицу и попросили помочь и согреть их. </a:t>
            </a:r>
            <a:endParaRPr lang="ru-RU" sz="2800" dirty="0">
              <a:latin typeface="Times New Roman" pitchFamily="18" charset="0"/>
              <a:cs typeface="Times New Roman" pitchFamily="18" charset="0"/>
            </a:endParaRPr>
          </a:p>
        </p:txBody>
      </p:sp>
      <p:pic>
        <p:nvPicPr>
          <p:cNvPr id="2050" name="Picture 2" descr="C:\Users\Hack The World\Desktop\rogdestvo-star-15.jpg"/>
          <p:cNvPicPr>
            <a:picLocks noChangeAspect="1" noChangeArrowheads="1"/>
          </p:cNvPicPr>
          <p:nvPr/>
        </p:nvPicPr>
        <p:blipFill>
          <a:blip r:embed="rId3" cstate="print"/>
          <a:srcRect/>
          <a:stretch>
            <a:fillRect/>
          </a:stretch>
        </p:blipFill>
        <p:spPr bwMode="auto">
          <a:xfrm>
            <a:off x="5940152" y="3068960"/>
            <a:ext cx="2880320" cy="3498578"/>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a:blipFill>
            <a:blip r:embed="rId2" cstate="print"/>
            <a:tile tx="0" ty="0" sx="100000" sy="100000" flip="none" algn="tl"/>
          </a:blipFill>
        </p:spPr>
        <p:txBody>
          <a:bodyPr/>
          <a:lstStyle/>
          <a:p>
            <a:endParaRPr lang="ru-RU" dirty="0"/>
          </a:p>
        </p:txBody>
      </p:sp>
      <p:sp>
        <p:nvSpPr>
          <p:cNvPr id="3" name="Содержимое 2"/>
          <p:cNvSpPr>
            <a:spLocks noGrp="1"/>
          </p:cNvSpPr>
          <p:nvPr>
            <p:ph idx="1"/>
          </p:nvPr>
        </p:nvSpPr>
        <p:spPr>
          <a:xfrm>
            <a:off x="0" y="0"/>
            <a:ext cx="9144000" cy="6858000"/>
          </a:xfrm>
          <a:blipFill>
            <a:blip r:embed="rId2" cstate="print"/>
            <a:tile tx="0" ty="0" sx="100000" sy="100000" flip="none" algn="tl"/>
          </a:blipFill>
        </p:spPr>
        <p:txBody>
          <a:bodyPr/>
          <a:lstStyle/>
          <a:p>
            <a:pPr algn="just">
              <a:buNone/>
            </a:pPr>
            <a:r>
              <a:rPr lang="ru-RU" dirty="0" smtClean="0">
                <a:latin typeface="Times New Roman" pitchFamily="18" charset="0"/>
                <a:cs typeface="Times New Roman" pitchFamily="18" charset="0"/>
              </a:rPr>
              <a:t>   </a:t>
            </a:r>
          </a:p>
          <a:p>
            <a:pPr algn="just">
              <a:buNone/>
            </a:pPr>
            <a:r>
              <a:rPr lang="ru-RU" sz="2800" dirty="0" smtClean="0">
                <a:latin typeface="Times New Roman" pitchFamily="18" charset="0"/>
                <a:cs typeface="Times New Roman" pitchFamily="18" charset="0"/>
              </a:rPr>
              <a:t>    Масленица пришла, но удивила всех. Потому что это  была не маленькая девочка, а здоровая баба с большими румяными щеками. Она заставила человека забыть о зиме, развеселила его и заставила плясать до усталости. С тех пор неделя перед Великим постом называется Масленицей.</a:t>
            </a:r>
            <a:endParaRPr lang="ru-RU" sz="2800" dirty="0"/>
          </a:p>
        </p:txBody>
      </p:sp>
      <p:pic>
        <p:nvPicPr>
          <p:cNvPr id="3074" name="Picture 2" descr="C:\Users\Hack The World\Desktop\ad08cb939d.jpg"/>
          <p:cNvPicPr>
            <a:picLocks noChangeAspect="1" noChangeArrowheads="1"/>
          </p:cNvPicPr>
          <p:nvPr/>
        </p:nvPicPr>
        <p:blipFill>
          <a:blip r:embed="rId3" cstate="print"/>
          <a:srcRect/>
          <a:stretch>
            <a:fillRect/>
          </a:stretch>
        </p:blipFill>
        <p:spPr bwMode="auto">
          <a:xfrm>
            <a:off x="5076056" y="2924944"/>
            <a:ext cx="3384376" cy="3501008"/>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269"/>
            <a:ext cx="9144000" cy="1575189"/>
          </a:xfrm>
          <a:blipFill>
            <a:blip r:embed="rId2" cstate="print"/>
            <a:tile tx="0" ty="0" sx="100000" sy="100000" flip="none" algn="tl"/>
          </a:blipFill>
        </p:spPr>
        <p:txBody>
          <a:bodyPr/>
          <a:lstStyle/>
          <a:p>
            <a:pPr algn="just"/>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0" y="0"/>
            <a:ext cx="9144000" cy="6858000"/>
          </a:xfrm>
          <a:blipFill>
            <a:blip r:embed="rId3" cstate="print"/>
            <a:stretch>
              <a:fillRect/>
            </a:stretch>
          </a:blipFill>
        </p:spPr>
        <p:txBody>
          <a:bodyPr>
            <a:noAutofit/>
          </a:bodyPr>
          <a:lstStyle/>
          <a:p>
            <a:pPr algn="just">
              <a:buNone/>
            </a:pPr>
            <a:r>
              <a:rPr lang="ru-RU" sz="2800" dirty="0" smtClean="0">
                <a:latin typeface="Times New Roman" pitchFamily="18" charset="0"/>
                <a:cs typeface="Times New Roman" pitchFamily="18" charset="0"/>
              </a:rPr>
              <a:t>    </a:t>
            </a:r>
          </a:p>
          <a:p>
            <a:pPr algn="just">
              <a:buNone/>
            </a:pPr>
            <a:r>
              <a:rPr lang="ru-RU" sz="2800"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По другой версии, в основе появления названия праздника «Масленица» лежит традиция выпекать блины. Люди старались привлечь милость солнышка, чтобы оно их обогрело и помогло в трудную минуту. Поэтому блины имеют форму маленького солнышка. Также было принято в селах водить хороводы и устраивать гуляния. Считалось, что подобные церемонии делают добрее солнце, т. е. солнце «умасливается». Отсюда и название — «Масленица».</a:t>
            </a:r>
            <a:endParaRPr lang="ru-RU" sz="2800" b="1"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2" cstate="print"/>
            <a:tile tx="0" ty="0" sx="100000" sy="100000" flip="none" algn="tl"/>
          </a:blipFill>
        </p:spPr>
        <p:txBody>
          <a:bodyPr/>
          <a:lstStyle/>
          <a:p>
            <a:endParaRPr lang="ru-RU" dirty="0"/>
          </a:p>
        </p:txBody>
      </p:sp>
      <p:sp>
        <p:nvSpPr>
          <p:cNvPr id="3" name="Содержимое 2"/>
          <p:cNvSpPr>
            <a:spLocks noGrp="1"/>
          </p:cNvSpPr>
          <p:nvPr>
            <p:ph idx="1"/>
          </p:nvPr>
        </p:nvSpPr>
        <p:spPr>
          <a:xfrm>
            <a:off x="0" y="0"/>
            <a:ext cx="9144000" cy="6858000"/>
          </a:xfrm>
          <a:blipFill>
            <a:blip r:embed="rId3" cstate="print"/>
            <a:stretch>
              <a:fillRect/>
            </a:stretch>
          </a:blipFill>
        </p:spPr>
        <p:txBody>
          <a:bodyPr/>
          <a:lstStyle/>
          <a:p>
            <a:pPr algn="just">
              <a:buNone/>
            </a:pPr>
            <a:r>
              <a:rPr lang="ru-RU" dirty="0" smtClean="0"/>
              <a:t>    </a:t>
            </a:r>
          </a:p>
          <a:p>
            <a:pPr algn="just">
              <a:buNone/>
            </a:pPr>
            <a:r>
              <a:rPr lang="ru-RU" sz="2800"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Масленица имеет и другие названия. Например, «Мясопуст», или Сырная, Сыропустная неделя. Эти названия появились в связи с тем, что по православному обычаю мясо исключалось из пищи, а молочные продукты еще употреблялись</a:t>
            </a:r>
            <a:r>
              <a:rPr lang="ru-RU" b="1" dirty="0" smtClean="0"/>
              <a:t>.</a:t>
            </a:r>
            <a:endParaRPr lang="ru-RU" b="1"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blipFill>
            <a:blip r:embed="rId2" cstate="print"/>
            <a:stretch>
              <a:fillRect/>
            </a:stretch>
          </a:blipFill>
        </p:spPr>
        <p:txBody>
          <a:bodyPr/>
          <a:lstStyle/>
          <a:p>
            <a:pPr algn="r">
              <a:buNone/>
            </a:pPr>
            <a:r>
              <a:rPr lang="ru-RU" dirty="0" smtClean="0"/>
              <a:t>    </a:t>
            </a:r>
            <a:endParaRPr lang="ru-RU" dirty="0" smtClean="0"/>
          </a:p>
          <a:p>
            <a:pPr algn="r">
              <a:buNone/>
            </a:pPr>
            <a:r>
              <a:rPr lang="ru-RU" b="1" dirty="0" smtClean="0">
                <a:latin typeface="Times New Roman" pitchFamily="18" charset="0"/>
                <a:cs typeface="Times New Roman" pitchFamily="18" charset="0"/>
              </a:rPr>
              <a:t>Другие </a:t>
            </a:r>
            <a:r>
              <a:rPr lang="ru-RU" b="1" dirty="0" smtClean="0">
                <a:latin typeface="Times New Roman" pitchFamily="18" charset="0"/>
                <a:cs typeface="Times New Roman" pitchFamily="18" charset="0"/>
              </a:rPr>
              <a:t>названия Масленицы: «касаточка», «сахарные уста», </a:t>
            </a:r>
            <a:endParaRPr lang="ru-RU" b="1" dirty="0" smtClean="0">
              <a:latin typeface="Times New Roman" pitchFamily="18" charset="0"/>
              <a:cs typeface="Times New Roman" pitchFamily="18" charset="0"/>
            </a:endParaRPr>
          </a:p>
          <a:p>
            <a:pPr algn="r">
              <a:buNone/>
            </a:pPr>
            <a:r>
              <a:rPr lang="ru-RU" b="1" dirty="0"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целовальница</a:t>
            </a:r>
            <a:r>
              <a:rPr lang="ru-RU" b="1" dirty="0" smtClean="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pPr algn="r">
              <a:buNone/>
            </a:pPr>
            <a:r>
              <a:rPr lang="ru-RU" b="1" dirty="0" smtClean="0">
                <a:latin typeface="Times New Roman" pitchFamily="18" charset="0"/>
                <a:cs typeface="Times New Roman" pitchFamily="18" charset="0"/>
              </a:rPr>
              <a:t>«</a:t>
            </a:r>
            <a:r>
              <a:rPr lang="ru-RU" b="1" dirty="0" smtClean="0">
                <a:latin typeface="Times New Roman" pitchFamily="18" charset="0"/>
                <a:cs typeface="Times New Roman" pitchFamily="18" charset="0"/>
              </a:rPr>
              <a:t>честная масленица», </a:t>
            </a:r>
            <a:endParaRPr lang="ru-RU" b="1" dirty="0" smtClean="0">
              <a:latin typeface="Times New Roman" pitchFamily="18" charset="0"/>
              <a:cs typeface="Times New Roman" pitchFamily="18" charset="0"/>
            </a:endParaRPr>
          </a:p>
          <a:p>
            <a:pPr algn="r">
              <a:buNone/>
            </a:pPr>
            <a:r>
              <a:rPr lang="ru-RU" b="1" dirty="0" smtClean="0">
                <a:latin typeface="Times New Roman" pitchFamily="18" charset="0"/>
                <a:cs typeface="Times New Roman" pitchFamily="18" charset="0"/>
              </a:rPr>
              <a:t>«</a:t>
            </a:r>
            <a:r>
              <a:rPr lang="ru-RU" b="1" dirty="0" smtClean="0">
                <a:latin typeface="Times New Roman" pitchFamily="18" charset="0"/>
                <a:cs typeface="Times New Roman" pitchFamily="18" charset="0"/>
              </a:rPr>
              <a:t>веселая», </a:t>
            </a:r>
            <a:endParaRPr lang="ru-RU" b="1" dirty="0" smtClean="0">
              <a:latin typeface="Times New Roman" pitchFamily="18" charset="0"/>
              <a:cs typeface="Times New Roman" pitchFamily="18" charset="0"/>
            </a:endParaRPr>
          </a:p>
          <a:p>
            <a:pPr algn="r">
              <a:buNone/>
            </a:pPr>
            <a:r>
              <a:rPr lang="ru-RU" b="1" dirty="0"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перепелочка</a:t>
            </a:r>
            <a:r>
              <a:rPr lang="ru-RU" b="1" dirty="0" smtClean="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pPr algn="r">
              <a:buNone/>
            </a:pPr>
            <a:r>
              <a:rPr lang="ru-RU" b="1" dirty="0"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перебуха</a:t>
            </a:r>
            <a:r>
              <a:rPr lang="ru-RU" b="1" dirty="0" smtClean="0">
                <a:latin typeface="Times New Roman" pitchFamily="18" charset="0"/>
                <a:cs typeface="Times New Roman" pitchFamily="18" charset="0"/>
              </a:rPr>
              <a:t>»,</a:t>
            </a:r>
          </a:p>
          <a:p>
            <a:pPr algn="r">
              <a:buNone/>
            </a:pPr>
            <a:r>
              <a:rPr lang="ru-RU"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объедуха</a:t>
            </a:r>
            <a:r>
              <a:rPr lang="ru-RU" b="1" dirty="0" smtClean="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pPr algn="r">
              <a:buNone/>
            </a:pPr>
            <a:r>
              <a:rPr lang="ru-RU" b="1" dirty="0" smtClean="0">
                <a:latin typeface="Times New Roman" pitchFamily="18" charset="0"/>
                <a:cs typeface="Times New Roman" pitchFamily="18" charset="0"/>
              </a:rPr>
              <a:t>«</a:t>
            </a:r>
            <a:r>
              <a:rPr lang="ru-RU" b="1" dirty="0" smtClean="0">
                <a:latin typeface="Times New Roman" pitchFamily="18" charset="0"/>
                <a:cs typeface="Times New Roman" pitchFamily="18" charset="0"/>
              </a:rPr>
              <a:t>ясочка».</a:t>
            </a:r>
            <a:endParaRPr lang="ru-RU" b="1"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2" cstate="print"/>
            <a:tile tx="0" ty="0" sx="100000" sy="100000" flip="none" algn="tl"/>
          </a:blipFill>
        </p:spPr>
        <p:txBody>
          <a:bodyPr/>
          <a:lstStyle/>
          <a:p>
            <a:endParaRPr lang="ru-RU" dirty="0"/>
          </a:p>
        </p:txBody>
      </p:sp>
      <p:sp>
        <p:nvSpPr>
          <p:cNvPr id="3" name="Содержимое 2"/>
          <p:cNvSpPr>
            <a:spLocks noGrp="1"/>
          </p:cNvSpPr>
          <p:nvPr>
            <p:ph idx="1"/>
          </p:nvPr>
        </p:nvSpPr>
        <p:spPr>
          <a:xfrm>
            <a:off x="0" y="0"/>
            <a:ext cx="9144000" cy="6858000"/>
          </a:xfrm>
          <a:blipFill>
            <a:blip r:embed="rId2" cstate="print"/>
            <a:tile tx="0" ty="0" sx="100000" sy="100000" flip="none" algn="tl"/>
          </a:blipFill>
        </p:spPr>
        <p:txBody>
          <a:bodyPr>
            <a:normAutofit/>
          </a:bodyPr>
          <a:lstStyle/>
          <a:p>
            <a:pPr>
              <a:buNone/>
            </a:pPr>
            <a:r>
              <a:rPr lang="ru-RU" dirty="0" smtClean="0"/>
              <a:t>   </a:t>
            </a:r>
            <a:endParaRPr lang="ru-RU" dirty="0" smtClean="0"/>
          </a:p>
          <a:p>
            <a:pPr algn="just">
              <a:buNone/>
            </a:pPr>
            <a:r>
              <a:rPr lang="ru-RU" dirty="0" smtClean="0"/>
              <a:t> </a:t>
            </a:r>
            <a:r>
              <a:rPr lang="ru-RU" dirty="0" smtClean="0"/>
              <a:t>  </a:t>
            </a:r>
            <a:r>
              <a:rPr lang="ru-RU" dirty="0" smtClean="0"/>
              <a:t> </a:t>
            </a:r>
            <a:r>
              <a:rPr lang="ru-RU" sz="2800" dirty="0" smtClean="0">
                <a:latin typeface="Times New Roman" pitchFamily="18" charset="0"/>
                <a:cs typeface="Times New Roman" pitchFamily="18" charset="0"/>
              </a:rPr>
              <a:t>Раньше при праздновании Масленицы на площадях городов возводились ледяные горки, торговали чаем, сладостями, блинами, веселился народ в костюмах, устраивали катания на лошадях.</a:t>
            </a:r>
          </a:p>
          <a:p>
            <a:pPr>
              <a:buNone/>
            </a:pPr>
            <a:r>
              <a:rPr lang="ru-RU" dirty="0"/>
              <a:t> </a:t>
            </a:r>
            <a:r>
              <a:rPr lang="ru-RU" dirty="0" smtClean="0"/>
              <a:t>   </a:t>
            </a:r>
            <a:endParaRPr lang="ru-RU" dirty="0"/>
          </a:p>
        </p:txBody>
      </p:sp>
      <p:pic>
        <p:nvPicPr>
          <p:cNvPr id="4098" name="Picture 2" descr="C:\Users\Hack The World\Desktop\c1787702cd.jpg"/>
          <p:cNvPicPr>
            <a:picLocks noChangeAspect="1" noChangeArrowheads="1"/>
          </p:cNvPicPr>
          <p:nvPr/>
        </p:nvPicPr>
        <p:blipFill>
          <a:blip r:embed="rId3" cstate="print"/>
          <a:srcRect/>
          <a:stretch>
            <a:fillRect/>
          </a:stretch>
        </p:blipFill>
        <p:spPr bwMode="auto">
          <a:xfrm>
            <a:off x="2483768" y="2348880"/>
            <a:ext cx="6366098" cy="4202038"/>
          </a:xfrm>
          <a:prstGeom prst="rect">
            <a:avLst/>
          </a:prstGeom>
          <a:noFill/>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blipFill>
            <a:blip r:embed="rId2" cstate="print"/>
            <a:stretch>
              <a:fillRect/>
            </a:stretch>
          </a:blipFill>
        </p:spPr>
        <p:txBody>
          <a:bodyPr/>
          <a:lstStyle/>
          <a:p>
            <a:pPr>
              <a:buNone/>
            </a:pPr>
            <a:r>
              <a:rPr lang="ru-RU" dirty="0" smtClean="0"/>
              <a:t>    </a:t>
            </a:r>
            <a:endParaRPr lang="ru-RU" dirty="0" smtClean="0"/>
          </a:p>
          <a:p>
            <a:pPr algn="just">
              <a:buNone/>
            </a:pPr>
            <a:r>
              <a:rPr lang="ru-RU" dirty="0" smtClean="0"/>
              <a:t> </a:t>
            </a:r>
            <a:r>
              <a:rPr lang="ru-RU" dirty="0" smtClean="0"/>
              <a:t>   </a:t>
            </a:r>
            <a:r>
              <a:rPr lang="ru-RU" b="1" dirty="0" smtClean="0">
                <a:latin typeface="Times New Roman" pitchFamily="18" charset="0"/>
                <a:cs typeface="Times New Roman" pitchFamily="18" charset="0"/>
              </a:rPr>
              <a:t>Во </a:t>
            </a:r>
            <a:r>
              <a:rPr lang="ru-RU" b="1" dirty="0" smtClean="0">
                <a:latin typeface="Times New Roman" pitchFamily="18" charset="0"/>
                <a:cs typeface="Times New Roman" pitchFamily="18" charset="0"/>
              </a:rPr>
              <a:t>все времена главное угощение на Масленице — это блины. Они пеклись и поедались в большом количестве. На каждый день на Масленой неделе есть определенный обряд.</a:t>
            </a:r>
            <a:endParaRPr lang="ru-RU" b="1"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565</Words>
  <Application>Microsoft Office PowerPoint</Application>
  <PresentationFormat>Экран (4:3)</PresentationFormat>
  <Paragraphs>58</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        Презентация для детей подготовительной к школе группы.  Подготовила  воспитатель Бобылева М.А.   Ярославль, 2018  </vt:lpstr>
      <vt:lpstr>История праздника Масленицы</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Список используемых материалов</vt:lpstr>
    </vt:vector>
  </TitlesOfParts>
  <Company>Krokoz™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Масленница</dc:title>
  <dc:creator>Hack The World</dc:creator>
  <cp:lastModifiedBy>Hack The World</cp:lastModifiedBy>
  <cp:revision>31</cp:revision>
  <dcterms:created xsi:type="dcterms:W3CDTF">2018-01-26T18:36:37Z</dcterms:created>
  <dcterms:modified xsi:type="dcterms:W3CDTF">2018-01-28T13:00:49Z</dcterms:modified>
</cp:coreProperties>
</file>