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9" r:id="rId3"/>
    <p:sldId id="300" r:id="rId4"/>
    <p:sldId id="301" r:id="rId5"/>
    <p:sldId id="330" r:id="rId6"/>
    <p:sldId id="302" r:id="rId7"/>
    <p:sldId id="303" r:id="rId8"/>
    <p:sldId id="331" r:id="rId9"/>
    <p:sldId id="332" r:id="rId10"/>
    <p:sldId id="304" r:id="rId11"/>
    <p:sldId id="305" r:id="rId12"/>
    <p:sldId id="306" r:id="rId13"/>
    <p:sldId id="339" r:id="rId14"/>
    <p:sldId id="342" r:id="rId15"/>
    <p:sldId id="307" r:id="rId16"/>
    <p:sldId id="308" r:id="rId17"/>
    <p:sldId id="333" r:id="rId18"/>
    <p:sldId id="309" r:id="rId19"/>
    <p:sldId id="334" r:id="rId20"/>
    <p:sldId id="343" r:id="rId21"/>
    <p:sldId id="310" r:id="rId22"/>
    <p:sldId id="311" r:id="rId23"/>
    <p:sldId id="335" r:id="rId24"/>
    <p:sldId id="312" r:id="rId25"/>
    <p:sldId id="336" r:id="rId26"/>
    <p:sldId id="313" r:id="rId27"/>
    <p:sldId id="314" r:id="rId28"/>
    <p:sldId id="315" r:id="rId29"/>
    <p:sldId id="316" r:id="rId30"/>
    <p:sldId id="317" r:id="rId31"/>
    <p:sldId id="318" r:id="rId32"/>
    <p:sldId id="337" r:id="rId33"/>
    <p:sldId id="338" r:id="rId34"/>
    <p:sldId id="319" r:id="rId35"/>
    <p:sldId id="320" r:id="rId36"/>
    <p:sldId id="321" r:id="rId37"/>
    <p:sldId id="340" r:id="rId38"/>
    <p:sldId id="323" r:id="rId39"/>
    <p:sldId id="341" r:id="rId40"/>
    <p:sldId id="324" r:id="rId41"/>
    <p:sldId id="325" r:id="rId42"/>
    <p:sldId id="326" r:id="rId43"/>
    <p:sldId id="327" r:id="rId44"/>
    <p:sldId id="328" r:id="rId45"/>
    <p:sldId id="288" r:id="rId46"/>
    <p:sldId id="292" r:id="rId47"/>
    <p:sldId id="278" r:id="rId48"/>
    <p:sldId id="280" r:id="rId49"/>
    <p:sldId id="281" r:id="rId50"/>
    <p:sldId id="282" r:id="rId51"/>
    <p:sldId id="345" r:id="rId52"/>
    <p:sldId id="346" r:id="rId53"/>
    <p:sldId id="348" r:id="rId54"/>
    <p:sldId id="349" r:id="rId55"/>
    <p:sldId id="344" r:id="rId5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37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928802"/>
            <a:ext cx="7215238" cy="1000132"/>
          </a:xfrm>
        </p:spPr>
        <p:txBody>
          <a:bodyPr>
            <a:normAutofit/>
          </a:bodyPr>
          <a:lstStyle/>
          <a:p>
            <a:pPr algn="ctr"/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14620"/>
            <a:ext cx="7854696" cy="25003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«Использование  дидактических игр  в развитии навыков словообразования и словоизменения у детей с ОНР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»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</a:p>
          <a:p>
            <a:pPr algn="ctr"/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Тюнина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Н.М.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609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«Детский сад №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163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6248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г. Ярославль, 2019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Ð³ÑÐ° Â«ÐÐ°Ð²Ð°Ð¹ Ð¿Ð¾Ð¼Ð¾Ð¶ÐµÐ¼Â»  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 ÐÐ° Ð¾Ð±ÑÐ°Ð·Ð¾Ð²Ð°Ð½Ð¸Ðµ Ð¼Ð½Ð¾Ð¶ÐµÑÑÐ²ÐµÐ½Ð½Ð¾Ð³Ð¾ ÑÐ¸ÑÐ»Ð° ÑÑÑÐµÑÑÐ²Ð¸ÑÐµÐ»ÑÐ½ÑÑ Â«ÐÐ´Ð¸Ð½ â Ð¼Ð½Ð¾Ð³Ð¾Â» Â«Ð¡ÐºÑÐ¾Ð¼Ð½Ð¸Ðº Ð¸ ÑÐ²Ð°ÑÑÑÐ½Â» Â«ÐÐµÑ Ð¸Ð»Ð¸ Ð¼Ð½Ð¾Ð³Ð¾?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ÐÐ³ÑÐ° Â«ÐÐ´Ð¸Ð½ - Ð¼Ð½Ð¾Ð³Ð¾Â»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pp.userapi.com/c850624/v850624193/c34e1/RABqbV6DY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3400"/>
            <a:ext cx="8763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Речевая игра «У кого кто»?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Цель: употребление существительных — названий детёнышей животных в единственном и множественном числе.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ÐÐ°ÑÑÐ¸Ð½ÐºÐ¸ Ð¿Ð¾ Ð·Ð°Ð¿ÑÐ¾ÑÑ Ð´Ð¸Ð´Ð°ÐºÑÐ¸ÑÐµÑÐºÐ°Ñ Ð¸Ð³ÑÐ° Ð¶Ð¸Ð²Ð¾ÑÐ½ÑÐµ Ð¸ Ð¸Ñ Ð´ÐµÑÐµÐ½ÑÑ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645910" cy="449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Ð° Ð¾Ð±ÑÐ°Ð·Ð¾Ð²Ð°Ð½Ð¸Ðµ Ð¾ÑÐ½Ð¾ÑÐ¸ÑÐµÐ»ÑÐ½ÑÑ  Ð¿ÑÐ¸Ð»Ð°Ð³Ð°ÑÐµÐ»ÑÐ½ÑÑ:     Â«ÐÐ°ÐºÐ¾Ð¹ ÑÐ¾Ðº?  Â«ÐÐ°ÐºÐ¾Ðµ Ð²Ð°ÑÐµÐ½ÑÐµ?Â»  Â«Ð§ÑÐ¾ Ð¿Ð¾Ð»ÑÑÐ¸Ð»Ð¾ÑÑ?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Ð³ÑÐ° Â«ÐÐ°ÐºÐ¾Ð¹ ÑÐ¾Ðº? ÐÐ°ÐºÐ¾Ðµ Ð²Ð°ÑÐµÐ½ÑÐµ?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Игра «Назови лист», Игра «Что из чего сделано», Игра «Назови сок, варенье»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Цель: образовывать относительные прилагательные с суффиксами -</a:t>
            </a:r>
            <a:r>
              <a:rPr lang="ru-RU" sz="1800" dirty="0" err="1" smtClean="0"/>
              <a:t>ое</a:t>
            </a:r>
            <a:r>
              <a:rPr lang="ru-RU" sz="1800" dirty="0" smtClean="0"/>
              <a:t>-, -ев- -и-, -ан-, -</a:t>
            </a:r>
            <a:r>
              <a:rPr lang="ru-RU" sz="1800" dirty="0" err="1" smtClean="0"/>
              <a:t>ян</a:t>
            </a:r>
            <a:r>
              <a:rPr lang="ru-RU" sz="1800" dirty="0" smtClean="0"/>
              <a:t>-, -</a:t>
            </a:r>
            <a:r>
              <a:rPr lang="ru-RU" sz="1800" dirty="0" err="1" smtClean="0"/>
              <a:t>енн</a:t>
            </a:r>
            <a:r>
              <a:rPr lang="ru-RU" sz="1800" dirty="0" smtClean="0"/>
              <a:t>- со значением соотнесенности к растениям (лист дуба – дубовый), к различным материалам (кожаный, шерстяной, глиняный, серебряный и т.д.), к продуктам питания (каша из манки – манная, сок клюквы – клюквенный и т.д.).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s://pp.userapi.com/c850624/v850624193/c353e/mUPgJJMRL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110396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Ð° ÑÐ¾Ð³Ð»Ð°ÑÐ¾Ð²Ð°Ð½Ð¸Ðµ ÑÑÑÐµÑÑÐ²Ð¸ÑÐµÐ»ÑÐ½ÑÑ Ð¸ Ð¿ÑÐ¸Ð»Ð°Ð³Ð°ÑÐµÐ»ÑÐ½ÑÑ, Ð¾Ð±Ð¾Ð·Ð½Ð°ÑÐ°ÑÑÐ¸Ñ ÑÐ²ÐµÑ, ÑÐ¾ÑÐ¼Ñ, Ð²ÐºÑÑ:    Â«ÐÐ°ÐºÐ¾Ð¹, ÐºÐ°ÐºÐ°Ñ, ÐºÐ°ÐºÐ¾Ðµ?Â»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b98/000e28df-977b9ec8/640/img3.jpg"/>
          <p:cNvPicPr/>
          <p:nvPr/>
        </p:nvPicPr>
        <p:blipFill>
          <a:blip r:embed="rId2"/>
          <a:srcRect l="5315" t="17717" r="5315" b="7087"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Ð¸Ð´Ð°ÐºÑÐ¸ÑÐµÑÐºÐ°Ñ Ð¸Ð³ÑÐ° - Ð­ÑÐ¾ Ð¿ÐµÑÐµÑÐ¾Ð´Ð½Ð°ÑÂ ÑÐ¾ÑÐ¼Ð° Â  Ð¾Ð±ÑÑÐµÐ½Ð¸Ñ Ð´Ð¾ÑÐºÐ¾Ð»ÑÐ½Ð¸ÐºÐ¾Ð², Ð² ÐºÐ¾ÑÐ¾ÑÐ¾Ð¹ Ð¿ÑÐ¾ÑÐ»ÐµÐ¶Ð¸Ð²Ð°ÑÑÑÑ ÑÐ»ÐµÐ¼ÐµÐ½ÑÑ Ð´Ð²ÑÑ ÑÐ¸Ð¿Ð¾Ð² Ð²ÐµÐ´ÑÑÐµÐ¹ Ð´ÐµÑÑÐµÐ»ÑÐ½Ð¾ÑÑÐ¸ (Ð¸Ð³ÑÐ¾Ð²Ð¾Ð¹ Ð¸ ÑÑÐµÐ±Ð½Ð¾Ð¹), Ñ Ð¿Ð¾ÑÑÐµÐ¿ÐµÐ½Ð½ÑÐ¼ Ð½Ð°ÑÐ°ÑÑÐ°Ð½Ð¸ÐµÐ¼ ÑÐ»ÐµÐ¼ÐµÐ½ÑÐ¾Ð² ÑÑÐµÐ±Ð½Ð¾Ð¹ Ð´ÐµÑÑÐµÐ»ÑÐ½Ð¾ÑÑÐ¸.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ÐÐ¸Ð´Ð°ÐºÑÐ¸ÑÐµÑÐºÐ°Ñ Ð¸Ð³ÑÐ° - Ð­ÑÐ¾ Ð¿ÐµÑÐµÑÐ¾Ð´Ð½Ð°ÑÂ ÑÐ¾ÑÐ¼Ð° Â  Ð¾Ð±ÑÑÐµÐ½Ð¸Ñ Ð´Ð¾ÑÐºÐ¾Ð»ÑÐ½Ð¸ÐºÐ¾Ð², Ð² ÐºÐ¾ÑÐ¾ÑÐ¾Ð¹ Ð¿ÑÐ¾ÑÐ»ÐµÐ¶Ð¸Ð²Ð°ÑÑÑÑ ÑÐ»ÐµÐ¼ÐµÐ½ÑÑ Ð´Ð²ÑÑ ÑÐ¸Ð¿Ð¾Ð² Ð²ÐµÐ´ÑÑÐµÐ¹ Ð´ÐµÑÑÐµÐ»ÑÐ½Ð¾ÑÑÐ¸ (Ð¸Ð³ÑÐ¾Ð²Ð¾Ð¹ Ð¸ ÑÑÐµÐ±Ð½Ð¾Ð¹), Ñ Ð¿Ð¾ÑÑÐµÐ¿ÐµÐ½Ð½ÑÐ¼ Ð½Ð°ÑÐ°ÑÑÐ°Ð½Ð¸ÐµÐ¼ ÑÐ»ÐµÐ¼ÐµÐ½ÑÐ¾Ð² ÑÑÐµÐ±Ð½Ð¾Ð¹ Ð´ÐµÑÑÐµÐ»ÑÐ½Ð¾ÑÑÐ¸.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685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Речевая игра «Назови какой дом?»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Цель: учить образовывать прилагательное от имени существительного.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i.ytimg.com/vi/MBnRhcpya2U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248472" cy="337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td3.mycdn.me/image?id=848769820900&amp;t=20&amp;plc=WEB&amp;tkn=*0QY7yCiRACNrJUhbWLlw_0qtx3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032721" cy="327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Ð° ÑÐ¾Ð³Ð»Ð°ÑÐ¾Ð²Ð°Ð½Ð¸Ðµ ÑÐ¸ÑÐ»Ð¸ÑÐµÐ»ÑÐ½ÑÑ Ñ ÑÑÑÐµÑÑÐ²Ð¸ÑÐµÐ»ÑÐ½ÑÐ¼Ð¸:  Â«ÐÐ´Ð¸Ð½ - Ð´Ð²Ð°Â» Â«ÐÐ¾ÑÑÐ¸ÑÐ°Ð¹-ÐºÐ°Â» Â«ÐÐµÑÐµÐ»ÑÐµ ÑÐ¸ÑÐ»Ð°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Ð³ÑÐ° Â«ÐÐ¾ÑÑÐ¸ÑÐ°Ð¹-ÐºÐ°Â» 1 5 2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685800"/>
            <a:ext cx="76635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Игры на словоизменение:</a:t>
            </a:r>
            <a:endParaRPr lang="ru-RU" sz="4500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524000"/>
            <a:ext cx="8458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Речевая игра «Посчитай»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Цель: изменение существительных по числам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s://pp.userapi.com/c850624/v850624193/c34f3/Z00HSlYa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78661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 ÐÐ° Ð¾Ð±ÑÐ°Ð·Ð¾Ð²Ð°Ð½Ð¸Ðµ ÑÐ¾Ð´Ð¸ÑÐµÐ»ÑÐ½Ð¾Ð³Ð¾ Ð¿Ð°Ð´ÐµÐ¶Ð°  ÑÑÑÐµÑÑÐ²Ð¸ÑÐµÐ»ÑÐ½ÑÑ ÐµÐ´Ð¸Ð½ÑÑÐ²ÐµÐ½Ð½Ð¾Ð³Ð¾ Ð¸  Ð¼Ð½Ð¾Ð¶ÐµÑÑÐ²ÐµÐ½Ð½Ð¾Ð³Ð¾ ÑÐ¸ÑÐ»Ð°:   Â«Ð§ÐµÐ³Ð¾ Ð½ÐµÑ?Â» Â«ÐÐ¾Ð³Ð¾ Ð±ÐµÐ· ÑÐµÐ³Ð¾ Ð½Ðµ Ð±ÑÐ²Ð°ÐµÑ?Â» Â«ÐÐ°ÐºÐ¾Ðµ ÑÑÐ¾ Ð±ÑÐ²Ð°ÐµÑ?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d-info.ru/wp-content/uploads/2013/01/igrushk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ÐÐ³ÑÐ° Â«ÐÐ¾Ð³Ð¾ Ð½Ðµ ÑÑÐ°Ð»Ð¾?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Ð³ÑÐ° Â«ÐÐ¾Ð³Ð¾ Ð½Ðµ ÑÑÐ°Ð»Ð¾?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ÐÐ° Ð¾Ð±ÑÐ°Ð·Ð¾Ð²Ð°Ð½Ð¸Ðµ Ð¿ÑÐ¸ÑÑÐ¶Ð°ÑÐµÐ»ÑÐ½ÑÑ Ð¿ÑÐ¸Ð»Ð°Ð³Ð°ÑÐµÐ»ÑÐ½ÑÑ:   Â«Ð§ÐµÐ¹ ÑÐ²Ð¾ÑÑ, ÑÑÑ Ð³Ð¾Ð»Ð¾Ð²Ð°?Â» Â«Ð§ÑÐ¸ Ð²ÐµÑÐ¸?Â» Â«ÐÐ°Ð¹Ð´Ð¸ ÑÐ²Ð¾Ð¹ Ð´Ð¾Ð¼Ð¸ÐºÂ» Â«ÐÑÑÐ°Ð½Ð¸ÑÐ°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ÐÐ³ÑÐ° Â«Ð§ÐµÐ¹ ÑÐ²Ð¾ÑÑ?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Ð°Ð´Ð°ÑÐ° Ð´Ð¸Ð´Ð°ÐºÑÐ¸ÑÐµÑÐºÐ¸Ñ Ð¸Ð³Ñ ÑÐ°Ð·Ð²Ð¸Ð²Ð°ÑÑ Ð´ÐµÑÑÐºÑÑ ÑÐµÑÐµÐ²ÑÑ Ð°ÐºÑÐ¸Ð²Ð½Ð¾ÑÑÑ; ÑÑÐ¸ÑÑ Ð¿Ð¾Ð½Ð¸Ð¼Ð°ÑÑ Ð³ÑÐ°Ð¼Ð¼Ð°ÑÐ¸ÑÐµÑÐºÐ¸Ðµ ÐºÐ°ÑÐµÐ³Ð¾ÑÐ¸Ð¸ Ð¸ ÑÐ¾ÑÐ¼Ñ ÑÐ»Ð¾Ð²; ÑÐ¼ÐµÑÑ Ð¿Ð¾Ð»ÑÐ·Ð¾Ð²Ð°ÑÑÑÑ ÑÑÐ¸Ð¼Ð¸ ÐºÐ°ÑÐµÐ³Ð¾ÑÐ¸ÑÐ¼Ð¸ Ð² Ð·Ð°ÑÑÐµÐ½Ð½Ð¾Ð¹, Ð¾ÑÑÐ°Ð¶ÐµÐ½Ð½Ð¾Ð¹ Ð¸ ÑÐ°Ð¼Ð¾ÑÑÐ¾ÑÑÐµÐ»ÑÐ½Ð¾Ð¹ ÑÐµÑÐ¸; ÑÐ¼ÐµÑÑ Ð¸Ð·Ð¼ÐµÐ½ÑÑÑ ÑÐ¾ÑÐ¼Ñ ÑÐ»Ð¾Ð²Ð° Ð² Ð·Ð°Ð²Ð¸ÑÐ¸Ð¼Ð¾ÑÑÐ¸ Ð¾Ñ Ð²Ð¾Ð¿ÑÐ¾ÑÐ° Ð¸Ð»Ð¸ ÑÐ¸ÑÑÐ°ÑÐ¸Ð¸; Ð´Ð¾Ð±Ð¸Ð²Ð°ÑÑÑÑ ÑÐ¾ÑÐ¼Ð¸ÑÐ¾Ð²Ð°Ð½Ð¸Ñ Ð½Ð°Ð²ÑÐºÐ¾Ð² Ð³ÑÐ°Ð¼Ð¼Ð°ÑÐ¸ÑÐµÑÐºÐ¾Ð¹ ÑÐ°Ð¼Ð¾ÐºÐ¾ÑÑÐµÐºÑÐ¸Ð¸; Ð¿ÑÐ¾Ð²ÐµÑÑÑÑ ÑÑÑÐ¾Ð¹ÑÐ¸Ð²Ð¾ÑÑÑ ÑÑÐ²Ð¾ÐµÐ½Ð½ÑÑ Ð³ÑÐ°Ð¼Ð¼Ð°ÑÐ¸ÑÐµÑÐºÐ¸Ñ Ð½Ð°Ð²ÑÐºÐ¾Ð² Ð½Ð° Ð½Ð¾Ð²Ð¾Ð¼ Ð»ÐµÐºÑÐ¸ÑÐµÑÐºÐ¾Ð¼ Ð¼Ð°ÑÐµÑÐ¸Ð°Ð»Ðµ, Ð° ÑÐ°ÐºÐ¶Ðµ Ñ Ð¾Ð¿Ð¾ÑÐ¾Ð¹ Ð½Ð° Ð½Ð¾Ð²ÑÐµ ÑÐ¸ÑÑÐ°ÑÐ¸Ð¸; Ð¾Ð±ÑÑÐ°ÑÑ Ð´ÐµÑÐµÐ¹ ÑÐ¾ÑÐ½Ð¾Ð¼Ñ ÑÐ¿Ð¾ÑÑÐµÐ±Ð»ÐµÐ½Ð¸Ñ ÑÐ»Ð¾Ð²; Ð¾Ð±Ð¾Ð³Ð°ÑÐ°ÑÑ Ð¸ ÑÐ°Ð·Ð²Ð¸Ð²Ð°ÑÑ ÑÐ»Ð¾Ð²Ð°ÑÐ½ÑÐ¹ Ð·Ð°Ð¿Ð°Ñ, ÐºÐ°Ðº Ð¿ÑÑÐµÐ¼ Ð½Ð°ÐºÐ¾Ð¿Ð»ÐµÐ½Ð¸Ñ Ð½Ð¾Ð²ÑÑ ÑÐ»Ð¾Ð²Ð¾ÑÐ¾ÑÐ¼, ÑÐ°Ðº Ð¸ Ð±Ð»Ð°Ð³Ð¾Ð´Ð°ÑÑ ÑÐ°Ð·Ð²Ð¸ÑÐ¸Ñ Ñ Ð½Ð¸Ñ ÑÐ¼ÐµÐ½Ð¸Ñ Ð¿Ð¾Ð»ÑÐ·Ð¾Ð²Ð°ÑÑÑÑ ÑÐ°Ð·Ð»Ð¸ÑÐ½ÑÐ¼Ð¸ ÑÐ¿Ð¾ÑÐ¾Ð±Ð°Ð¼Ð¸ ÑÐ»Ð¾Ð²Ð¾Ð¸Ð·Ð¼ÐµÐ½ÐµÐ½Ð¸Ñ Ð¸ ÑÐ»Ð¾Ð²Ð¾Ð¾Ð±ÑÐ°Ð·Ð¾Ð²Ð°Ð½Ð¸Ñ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ÐÐ³ÑÐ° Â«Ð§ÑÑ Ð³Ð¾Ð»Ð¾Ð²Ð°?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ÐÐ³ÑÐ° Â«Ð§ÐµÐ¹ Ð´Ð¾Ð¼Ð¸Ðº?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Игра «Чья, чей»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>Цель: совершенствовать умение образовывать притяжательные прилагательные с суффиксами -ин-, -</a:t>
            </a:r>
            <a:r>
              <a:rPr lang="ru-RU" sz="1800" dirty="0" err="1" smtClean="0"/>
              <a:t>ов</a:t>
            </a:r>
            <a:r>
              <a:rPr lang="ru-RU" sz="1800" dirty="0" smtClean="0"/>
              <a:t>- от существительных (слоновая, львиная и т.д.)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pp.userapi.com/c850624/v850624193/c3507/mXsV63b6h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42942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50624/v850624193/c352a/oNUGK63DN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ÐÐ° Ð¿Ð¾Ð´Ð±Ð¾Ñ ÑÑÑÐµÑÑÐ²Ð¸ÑÐµÐ»ÑÐ½ÑÑ Ð¿ÑÐ¾ÑÐ¸Ð²Ð¾Ð¿Ð¾Ð»Ð¾Ð¶Ð½ÑÑ Ð¿Ð¾ Ð·Ð½Ð°ÑÐµÐ½Ð¸Ñ: Â«ÐÐ½ÑÐ¾Ð½Ð¸Ð¼ÑÂ» Â«ÐÑÐ¾ÑÐ¸Ð²Ð¾Ð¿Ð¾Ð»Ð¾Ð¶Ð½Ð¾ÑÑÐ¸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ÐÐ³ÑÐ° Â«ÐÑÐ¾ÑÐ¸Ð²Ð¾Ð¿Ð¾Ð»Ð¾Ð¶Ð½Ð¾ÑÑÐ¸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ÐÐ° ÑÐ¿Ð¾ÑÑÐµÐ±Ð»ÐµÐ½Ð¸Ðµ Ð¿ÑÐµÐ´Ð»Ð¾Ð³Ð¾Ð² Â«ÐÐ°Ð»ÐµÐ½ÑÐºÐ¾Ðµ ÑÐ»Ð¾Ð²Ð¾Â» Â«ÐÑÐ´Ð° ÑÐµÐ»Ð° Ð±Ð°Ð±Ð¾ÑÐºÐ°?Â» Â«ÐÐ¾Ð¶ÐºÐ° Ð¸ ÑÑÐ°ÐºÐ°Ð½Â» Â«ÐÑÐ¸Ð´ÑÐ¼Ð°Ð¹ Ð¿ÑÐµÐ´Ð»Ð¾Ð¶ÐµÐ½Ð¸Ðµ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suetnova-golp-ds6.edumsko.ru/uploads/28700/28691/section/641931/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ÐÐ³ÑÐ° Â«ÐÑÐ¸Ð´ÑÐ¼Ð°Ð¹ Ð¿ÑÐµÐ´Ð»Ð¾Ð¶ÐµÐ½Ð¸Ðµ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cdn.imgbb.ru/user/19/192552/201609/eb62162b2368588ce4c7488ac065eb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ÑÐ¸Ð½ÑÐ¸Ð¿Ñ Ð´Ð¸Ð´Ð°ÐºÑÐ¸ÑÐµÑÐºÐ¾Ð¹ Ð¸Ð³ÑÑ: Ð´Ð¾Ð»Ð¶Ð½Ð° Ð¾Ð¿Ð¸ÑÐ°ÑÑÑÑ Ð½Ð° Ð¿ÑÐ¾Ð³ÑÐ°Ð¼Ð¼Ð½ÑÐ¹ Ð¼Ð°ÑÐµÑÐ¸Ð°Ð»;  Ð´Ð¾Ð»Ð¶Ð½Ð° ÑÐ¿Ð¾ÑÐ¾Ð±ÑÑÐ²Ð¾Ð²Ð°ÑÑ Ð²Ð¾Ð²Ð»ÐµÑÐµÐ½Ð¸Ñ Ð² ÐºÐ¾ÑÑÐµÐºÑÐ¸Ð¾Ð½Ð½ÑÐ¹ Ð¿ÑÐ¾ÑÐµÑÑ Ð±Ð¾Ð»ÐµÐµ ÑÐ¾ÑÑÐ°Ð½Ð½ÑÐµ Ð°Ð½Ð°Ð»Ð¸Ð·Ð°ÑÐ¾ÑÑ;  Ð´Ð¾Ð»Ð¶Ð½Ð° Ð±ÑÑÑ ÑÑÐ½Ð° Ð¸ Ð¿Ð¾Ð½ÑÑÐ½Ð° Ð´ÐµÑÑÐ¼ Ð½Ð°Ð·Ð½Ð°ÑÐµÐ½Ð¸Ñ (Ð¿ÑÐµÐ´Ð¼ÐµÑÐ¾Ð², ÐºÐ°ÑÑÐ¸Ð½Ð¾Ðº, Ð¿Ð¾ÑÐ¾Ð±Ð¸Ð¹, ÑÐ¼ÑÑÐ» Ð²Ð¾Ð¿ÑÐ¾ÑÐ¾Ð²);  Ð´Ð¾Ð»Ð¶Ð½Ð° Ð±ÑÑÑ Ð²Ð½ÐµÑÐ½Ðµ Ð¿ÑÐ¸Ð²Ð»ÐµÐºÐ°ÑÐµÐ»ÑÐ½Ð°;  ÐºÐ¾Ð»Ð¸ÑÐµÑÑÐ²Ð¾ Ð¿Ð¾ÑÐ¾Ð±Ð¸Ð¹ Ð´Ð¾Ð»Ð¶Ð½Ð¾ ÑÐ¾Ð¾ÑÐ²ÐµÑÑÑÐ²Ð¾Ð²Ð°ÑÑ ÐºÐ¾Ð»Ð¸ÑÐµÑÑÐ²Ñ Ð´ÐµÑÐµÐ¹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ÐÐ³ÑÑ Ð½Ð° Ð¾Ð±Ð¾Ð±ÑÐµÐ½Ð¸Ðµ Ð¸ Ð²ÑÑÐ»ÐµÐ½ÐµÐ½Ð¸Ðµ Â«ÐÐ°Ð·Ð¾Ð²Ð¸ Ð¾Ð´Ð½Ð¸Ð¼ ÑÐ»Ð¾Ð²Ð¾Ð¼Â» Â«Ð§ÐµÑÐ²ÐµÑÑÑÐ¹ Ð»Ð¸ÑÐ½Ð¸Ð¹Â» Â«ÐÐ°ÐºÐ¾Ðµ ÑÑÐ¾ Ð±ÑÐ²Ð°ÐµÑ?Â» Â«ÐÑÑÐ¾ÑÐ¸Ð°ÑÐ¸Ð¸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ÐÐ³ÑÐ° Â«ÐÐ°Ð·Ð¾Ð²Ð¸ Ð¾Ð´Ð½Ð¸Ð¼ ÑÐ»Ð¾Ð²Ð¾Ð¼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ÐÐ³ÑÐ° Â«Ð§ÐµÑÐ²ÐµÑÑÑÐ¹ Ð»Ð¸ÑÐ½Ð¸Ð¹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ÐÐ³ÑÐ° Â«Ð§ÐµÑÐ²ÐµÑÑÑÐ¹ Ð»Ð¸ÑÐ½Ð¸Ð¹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ÐÐ³ÑÐ° Â«ÐÑÑÐ¾ÑÐ¸Ð°ÑÐ¸Ð¸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Игра «Кто что делает?» 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Цель – совершенствовать умение использовать в самостоятельной речи наиболее часто употребляемые приставочные глаголы (</a:t>
            </a:r>
            <a:r>
              <a:rPr lang="ru-RU" sz="2000" dirty="0" err="1" smtClean="0">
                <a:solidFill>
                  <a:srgbClr val="0070C0"/>
                </a:solidFill>
              </a:rPr>
              <a:t>строит-построил</a:t>
            </a:r>
            <a:r>
              <a:rPr lang="ru-RU" sz="2000" dirty="0" smtClean="0">
                <a:solidFill>
                  <a:srgbClr val="0070C0"/>
                </a:solidFill>
              </a:rPr>
              <a:t>, моет - помыл и т.д.)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3.bp.blogspot.com/-DnONF3Lkrk4/WeylVwbxjSI/AAAAAAAAHks/Kq99XM-INIkXKPlD2if6s3BttbJhAYyHQCLcBGAs/s1600/%25D0%25A1%25D0%25BE%25D0%25B2%25D0%25B5%25D1%2580%25D1%2588%25D0%25B5%25D0%25BD%25D0%25BD%25D1%258B%25D0%25B9%2B%25D0%25BD%25D0%25B5%25D1%2581%25D0%25BE%25D0%25B2%25D0%25B5%25D1%2580%25D1%2588%25D0%25B5%25D0%25BD%25D0%25BD%25D1%258B%25D0%25B9%2B%25D0%25B2%25D0%25B8%25D0%25B4%2B%25D0%25B3%25D0%25BB%25D0%25B0%25D0%25B3%25D0%25BE%25D0%25BB%25D0%25B0_%25D1%258144.jpg"/>
          <p:cNvPicPr/>
          <p:nvPr/>
        </p:nvPicPr>
        <p:blipFill>
          <a:blip r:embed="rId2"/>
          <a:srcRect t="7642" b="11940"/>
          <a:stretch>
            <a:fillRect/>
          </a:stretch>
        </p:blipFill>
        <p:spPr bwMode="auto">
          <a:xfrm>
            <a:off x="0" y="1428736"/>
            <a:ext cx="878684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01080" cy="123804"/>
          </a:xfrm>
        </p:spPr>
        <p:txBody>
          <a:bodyPr>
            <a:normAutofit fontScale="90000"/>
          </a:bodyPr>
          <a:lstStyle/>
          <a:p>
            <a:endParaRPr lang="ru-RU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600200"/>
            <a:ext cx="7696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Речевая игра «Что в чем?»</a:t>
            </a:r>
            <a:endParaRPr lang="ru-RU" sz="40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Цель: образование существительных с помощью суффиксов –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иц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-, -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ик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-, -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онк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-, -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енк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24" descr="C:\Documents and Settings\Admin\Рабочий стол\мас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92" y="3035424"/>
            <a:ext cx="1979712" cy="186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C:\Documents and Settings\Admin\Рабочий стол\масл.jpg"/>
          <p:cNvPicPr>
            <a:picLocks noChangeAspect="1" noChangeArrowheads="1"/>
          </p:cNvPicPr>
          <p:nvPr/>
        </p:nvPicPr>
        <p:blipFill>
          <a:blip r:embed="rId3" cstate="print"/>
          <a:srcRect l="17635" t="25191" r="17757" b="25687"/>
          <a:stretch>
            <a:fillRect/>
          </a:stretch>
        </p:blipFill>
        <p:spPr bwMode="auto">
          <a:xfrm>
            <a:off x="3352800" y="2819400"/>
            <a:ext cx="35189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2488704" y="3611488"/>
            <a:ext cx="102552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pic>
        <p:nvPicPr>
          <p:cNvPr id="12" name="Рисунок 10" descr="C:\Documents and Settings\Admin\Рабочий стол\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796904"/>
            <a:ext cx="2688340" cy="196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AutoShape 5"/>
          <p:cNvCxnSpPr>
            <a:cxnSpLocks noChangeShapeType="1"/>
          </p:cNvCxnSpPr>
          <p:nvPr/>
        </p:nvCxnSpPr>
        <p:spPr bwMode="auto">
          <a:xfrm>
            <a:off x="5170512" y="5877024"/>
            <a:ext cx="97884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pic>
        <p:nvPicPr>
          <p:cNvPr id="14" name="Рисунок 28" descr="C:\Documents and Settings\Admin\Рабочий стол\111111111111111.gif"/>
          <p:cNvPicPr>
            <a:picLocks noChangeAspect="1" noChangeArrowheads="1"/>
          </p:cNvPicPr>
          <p:nvPr/>
        </p:nvPicPr>
        <p:blipFill>
          <a:blip r:embed="rId5" cstate="print"/>
          <a:srcRect l="20329" t="14285" r="16623" b="15874"/>
          <a:stretch>
            <a:fillRect/>
          </a:stretch>
        </p:blipFill>
        <p:spPr bwMode="auto">
          <a:xfrm>
            <a:off x="6400800" y="4765753"/>
            <a:ext cx="2508176" cy="209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1981200"/>
            <a:ext cx="773006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Нетрадиционные </a:t>
            </a:r>
          </a:p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приемы</a:t>
            </a:r>
            <a:endParaRPr lang="ru-RU" sz="6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Игры с прищепками 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«Слова – друзья»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4" name="Рисунок 3" descr="IMG_5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5984" y="2550584"/>
            <a:ext cx="4555067" cy="3416300"/>
          </a:xfrm>
          <a:prstGeom prst="rect">
            <a:avLst/>
          </a:prstGeom>
        </p:spPr>
      </p:pic>
      <p:pic>
        <p:nvPicPr>
          <p:cNvPr id="5" name="Рисунок 4" descr="IMG_5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514600"/>
            <a:ext cx="4648200" cy="3486150"/>
          </a:xfrm>
          <a:prstGeom prst="rect">
            <a:avLst/>
          </a:prstGeom>
        </p:spPr>
      </p:pic>
      <p:pic>
        <p:nvPicPr>
          <p:cNvPr id="6" name="Рисунок 5" descr="IMG_5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8950" y="2482850"/>
            <a:ext cx="4622800" cy="3467100"/>
          </a:xfrm>
          <a:prstGeom prst="rect">
            <a:avLst/>
          </a:prstGeom>
        </p:spPr>
      </p:pic>
      <p:pic>
        <p:nvPicPr>
          <p:cNvPr id="7" name="Рисунок 6" descr="IMG_53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71975" y="2562225"/>
            <a:ext cx="4648200" cy="3486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Технология «ТРИЗ».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Круги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Луллия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4" name="Рисунок 3" descr="IMG_5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56732">
            <a:off x="-66487" y="2608520"/>
            <a:ext cx="4623681" cy="3467761"/>
          </a:xfrm>
          <a:prstGeom prst="rect">
            <a:avLst/>
          </a:prstGeom>
        </p:spPr>
      </p:pic>
      <p:pic>
        <p:nvPicPr>
          <p:cNvPr id="5" name="Рисунок 4" descr="IMG_5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46198">
            <a:off x="4217676" y="2649676"/>
            <a:ext cx="4623681" cy="34677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детей с ОНР характерны: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57400"/>
            <a:ext cx="9677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*неумение пользоваться способами словообразования;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971800"/>
            <a:ext cx="66413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*ошибки при образовании оттенков слов;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86200"/>
            <a:ext cx="8839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*недостаточно развита направленность на различение  морфологических элементов слов;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334000"/>
            <a:ext cx="838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*ошибки при образовании грамматических форм.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Пескотерапия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5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52" y="1097360"/>
            <a:ext cx="4172000" cy="3129000"/>
          </a:xfrm>
          <a:prstGeom prst="rect">
            <a:avLst/>
          </a:prstGeom>
        </p:spPr>
      </p:pic>
      <p:pic>
        <p:nvPicPr>
          <p:cNvPr id="5" name="Рисунок 4" descr="IMG_5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109328"/>
            <a:ext cx="4172000" cy="3129000"/>
          </a:xfrm>
          <a:prstGeom prst="rect">
            <a:avLst/>
          </a:prstGeom>
        </p:spPr>
      </p:pic>
      <p:pic>
        <p:nvPicPr>
          <p:cNvPr id="6" name="Рисунок 5" descr="IMG_5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9968" y="3989648"/>
            <a:ext cx="4172000" cy="2868352"/>
          </a:xfrm>
          <a:prstGeom prst="rect">
            <a:avLst/>
          </a:prstGeom>
        </p:spPr>
      </p:pic>
      <p:pic>
        <p:nvPicPr>
          <p:cNvPr id="7" name="Рисунок 6" descr="IMG_5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685" y="1649389"/>
            <a:ext cx="3744418" cy="2808313"/>
          </a:xfrm>
          <a:prstGeom prst="rect">
            <a:avLst/>
          </a:prstGeom>
        </p:spPr>
      </p:pic>
      <p:pic>
        <p:nvPicPr>
          <p:cNvPr id="8" name="Рисунок 7" descr="IMG_53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023377" y="2048665"/>
            <a:ext cx="3816423" cy="2862317"/>
          </a:xfrm>
          <a:prstGeom prst="rect">
            <a:avLst/>
          </a:prstGeom>
        </p:spPr>
      </p:pic>
      <p:pic>
        <p:nvPicPr>
          <p:cNvPr id="9" name="Рисунок 8" descr="IMG_53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701317" y="3512595"/>
            <a:ext cx="3672408" cy="2754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1071546"/>
            <a:ext cx="8991600" cy="147654"/>
          </a:xfrm>
        </p:spPr>
        <p:txBody>
          <a:bodyPr>
            <a:noAutofit/>
          </a:bodyPr>
          <a:lstStyle/>
          <a:p>
            <a:pPr algn="ctr"/>
            <a:endParaRPr lang="ru-RU" sz="7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pp.userapi.com/c845524/v845524580/1bf810/oPDhzXXUy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pp.userapi.com/c846418/v846418476/1b3f4a/9fTnuq7NNL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s://pp.userapi.com/c847019/v847019580/1bc585/-kbDcl8hw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390"/>
            <a:ext cx="9144000" cy="67866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s://pp.userapi.com/c851128/v851128237/d1c20/aw3apR5AS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83923/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Ð° Ð¾Ð±ÑÐ°Ð·Ð¾Ð²Ð°Ð½Ð¸Ðµ ÑÑÑÐµÑÑÐ²Ð¸ÑÐµÐ»ÑÐ½ÑÑ Ñ  ÑÐ¼ÐµÐ½ÑÑÐ¸ÑÐµÐ»ÑÐ½Ð¾-Ð»Ð°ÑÐºÐ°ÑÐµÐ»ÑÐ½ÑÐ¼Ð¸ ÑÑÑÑÐ¸ÐºÑÐ°Ð¼Ð¸:   Â«ÐÐ°Ð·Ð¾Ð²Ð¸ Ð»Ð°ÑÐºÐ¾Ð²Ð¾Â» Â«ÐÐ¾Ð»ÑÑÐ¾Ð¹-Ð¼Ð°Ð»ÐµÐ½ÑÐºÐ¸Ð¹Â» Â«ÐÐ°Ð·Ð¾Ð²Ð¸, Ð½Ðµ Ð¾ÑÐ¸Ð±Ð¸ÑÑÂ» Â«ÐÐ°Ð²Ð°Ð¹ Ð¿Ð¾Ð¼Ð¾Ð¶ÐµÐ¼!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Ð³ÑÐ° Â«ÐÐ¾Ð»ÑÑÐ¾Ð¹-Ð¼Ð°Ð»ÐµÐ½ÑÐºÐ¸Ð¹Â» 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72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Речевая игра «</a:t>
            </a:r>
            <a:r>
              <a:rPr lang="ru-RU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Большой-маленький</a:t>
            </a:r>
            <a:r>
              <a:rPr lang="ru-RU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Цель: развитие умения образовывать уменьшительно-ласкательную форму существительного суффиксальным способом.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s://pp.userapi.com/c850624/v850624193/c3519/bsrZc3dOk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000240"/>
            <a:ext cx="7143800" cy="42862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                 Игра «Назови ласково»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>Цель: образовывать уменьшительно-ласкательные существительные с суффиксами -</a:t>
            </a:r>
            <a:r>
              <a:rPr lang="ru-RU" sz="1800" dirty="0" err="1" smtClean="0"/>
              <a:t>очк</a:t>
            </a:r>
            <a:r>
              <a:rPr lang="ru-RU" sz="1800" dirty="0" smtClean="0"/>
              <a:t>, -</a:t>
            </a:r>
            <a:r>
              <a:rPr lang="ru-RU" sz="1800" dirty="0" err="1" smtClean="0"/>
              <a:t>ечк</a:t>
            </a:r>
            <a:r>
              <a:rPr lang="ru-RU" sz="1800" dirty="0" smtClean="0"/>
              <a:t>, -</a:t>
            </a:r>
            <a:r>
              <a:rPr lang="ru-RU" sz="1800" dirty="0" err="1" smtClean="0"/>
              <a:t>ичк</a:t>
            </a:r>
            <a:r>
              <a:rPr lang="ru-RU" sz="1800" dirty="0" smtClean="0"/>
              <a:t>, -</a:t>
            </a:r>
            <a:r>
              <a:rPr lang="ru-RU" sz="1800" dirty="0" err="1" smtClean="0"/>
              <a:t>оньк</a:t>
            </a:r>
            <a:r>
              <a:rPr lang="ru-RU" sz="1800" dirty="0" smtClean="0"/>
              <a:t>, -</a:t>
            </a:r>
            <a:r>
              <a:rPr lang="ru-RU" sz="1800" dirty="0" err="1" smtClean="0"/>
              <a:t>еньк</a:t>
            </a:r>
            <a:r>
              <a:rPr lang="ru-RU" sz="1800" dirty="0" smtClean="0"/>
              <a:t>, -</a:t>
            </a:r>
            <a:r>
              <a:rPr lang="ru-RU" sz="1800" dirty="0" err="1" smtClean="0"/>
              <a:t>иньк</a:t>
            </a:r>
            <a:r>
              <a:rPr lang="ru-RU" sz="1800" dirty="0" smtClean="0"/>
              <a:t>, -</a:t>
            </a:r>
            <a:r>
              <a:rPr lang="ru-RU" sz="1800" dirty="0" err="1" smtClean="0"/>
              <a:t>ышк</a:t>
            </a:r>
            <a:r>
              <a:rPr lang="ru-RU" sz="1800" dirty="0" smtClean="0"/>
              <a:t> (тумбочка, Ванечка, водичка, березонька, дяденька, перышко и т.д.).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cf.ppt-online.org/files/slide/q/qeN1sHzwBvTMl3k8J9PamtGYujfA2EIrWiOS64/slide-7.jpg"/>
          <p:cNvPicPr/>
          <p:nvPr/>
        </p:nvPicPr>
        <p:blipFill>
          <a:blip r:embed="rId2"/>
          <a:srcRect l="5190" t="23868" r="5190" b="6160"/>
          <a:stretch>
            <a:fillRect/>
          </a:stretch>
        </p:blipFill>
        <p:spPr bwMode="auto">
          <a:xfrm>
            <a:off x="428596" y="1928802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1237</TotalTime>
  <Words>172</Words>
  <Application>Microsoft Office PowerPoint</Application>
  <PresentationFormat>Экран (4:3)</PresentationFormat>
  <Paragraphs>30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Поток</vt:lpstr>
      <vt:lpstr>Слайд 1</vt:lpstr>
      <vt:lpstr>Слайд 2</vt:lpstr>
      <vt:lpstr>Слайд 3</vt:lpstr>
      <vt:lpstr>Слайд 4</vt:lpstr>
      <vt:lpstr>Для детей с ОНР характерны:</vt:lpstr>
      <vt:lpstr>Слайд 6</vt:lpstr>
      <vt:lpstr>Слайд 7</vt:lpstr>
      <vt:lpstr>Слайд 8</vt:lpstr>
      <vt:lpstr>                 Игра «Назови ласково»  Цель: образовывать уменьшительно-ласкательные существительные с суффиксами -очк, -ечк, -ичк, -оньк, -еньк, -иньк, -ышк (тумбочка, Ванечка, водичка, березонька, дяденька, перышко и т.д.).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Игра «Назови лист», Игра «Что из чего сделано», Игра «Назови сок, варенье»  Цель: образовывать относительные прилагательные с суффиксами -ое-, -ев- -и-, -ан-, -ян-, -енн- со значением соотнесенности к растениям (лист дуба – дубовый), к различным материалам (кожаный, шерстяной, глиняный, серебряный и т.д.), к продуктам питания (каша из манки – манная, сок клюквы – клюквенный и т.д.).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Игра «Чья, чей»  Цель: совершенствовать умение образовывать притяжательные прилагательные с суффиксами -ин-, -ов- от существительных (слоновая, львиная и т.д.)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Игра «Кто что делает?»   Цель – совершенствовать умение использовать в самостоятельной речи наиболее часто употребляемые приставочные глаголы (строит-построил, моет - помыл и т.д.)  </vt:lpstr>
      <vt:lpstr>Слайд 46</vt:lpstr>
      <vt:lpstr>Слайд 47</vt:lpstr>
      <vt:lpstr>Игры с прищепками  «Слова – друзья» </vt:lpstr>
      <vt:lpstr>Технология «ТРИЗ». Круги Луллия </vt:lpstr>
      <vt:lpstr>Пескотерапия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МАСТЕР-КЛАСС</dc:title>
  <dc:creator>Пользователь</dc:creator>
  <cp:lastModifiedBy>Администратор</cp:lastModifiedBy>
  <cp:revision>129</cp:revision>
  <dcterms:created xsi:type="dcterms:W3CDTF">2018-05-21T12:10:41Z</dcterms:created>
  <dcterms:modified xsi:type="dcterms:W3CDTF">2019-03-24T15:36:09Z</dcterms:modified>
</cp:coreProperties>
</file>