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1" r:id="rId9"/>
    <p:sldId id="266" r:id="rId10"/>
    <p:sldId id="267" r:id="rId11"/>
    <p:sldId id="277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62" r:id="rId21"/>
    <p:sldId id="268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22222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1040;&#1053;&#1050;&#1045;&#1058;&#1067;%20&#1044;&#1051;&#1071;%20&#1056;&#1054;&#1044;&#1048;&#1058;&#1045;&#1051;&#1045;&#1049;%20&#1055;&#1054;%20&#1055;&#1044;&#1044;.docx" TargetMode="External"/><Relationship Id="rId3" Type="http://schemas.openxmlformats.org/officeDocument/2006/relationships/hyperlink" Target="&#1055;&#1054;&#1044;&#1042;&#1048;&#1046;&#1053;&#1067;&#1045;%20&#1048;&#1043;&#1056;&#1067;%20&#1055;&#1054;%20&#1055;&#1044;&#1044;.pdf" TargetMode="External"/><Relationship Id="rId7" Type="http://schemas.openxmlformats.org/officeDocument/2006/relationships/hyperlink" Target="&#1050;&#1040;&#1056;&#1058;&#1054;&#1058;&#1045;&#1050;&#1040;%20&#1041;&#1045;&#1057;&#1045;&#1044;%20&#1055;&#1044;&#1044;.docx" TargetMode="External"/><Relationship Id="rId2" Type="http://schemas.openxmlformats.org/officeDocument/2006/relationships/hyperlink" Target="&#1089;&#1102;&#1078;&#1077;&#1090;&#1085;&#1086;-&#1088;&#1086;&#1083;&#1077;&#1074;&#1099;&#1077;%20&#1080;&#1075;&#1088;&#1099;%20&#1087;&#1086;%20&#1087;&#1076;&#1076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7;&#1040;&#1043;&#1040;&#1044;&#1050;&#1048;%20&#1055;&#1054;%20&#1055;&#1044;&#1044;.docx" TargetMode="External"/><Relationship Id="rId5" Type="http://schemas.openxmlformats.org/officeDocument/2006/relationships/hyperlink" Target="kartoteka_stihotvoreniy_po_pdd.docx" TargetMode="External"/><Relationship Id="rId4" Type="http://schemas.openxmlformats.org/officeDocument/2006/relationships/hyperlink" Target="kart_did_igr_pdd_podg.gr_.doc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15ugorka.tvoysadik.ru/site/pub?id=110#:~:text=&#1054;&#1089;&#1085;&#1086;&#1074;&#1085;&#1099;&#1084;&#1080;%20&#1084;&#1077;&#1090;&#1086;&#1076;&#1072;&#1084;&#1080;%20&#1086;&#1073;&#1091;&#1095;&#1077;&#1085;&#1080;&#1103;%20&#1073;&#1077;&#1079;&#1086;&#1087;&#1072;&#1089;&#1085;&#1086;&#1084;&#1091;%20&#1087;&#1086;&#1074;&#1077;&#1076;&#1077;&#1085;&#1080;&#1102;,&#1080;&#1075;&#1088;&#1099;)%2C%20&#1087;&#1088;&#1072;&#1082;&#1090;&#1080;&#1095;&#1077;&#1089;&#1082;&#1080;&#1077;%20(&#1091;&#1087;&#1088;&#1072;&#1078;&#1085;&#1077;&#1085;&#1080;&#1103;%2C%20&#1086;&#1087;&#1099;&#1090;&#1099;%2C%20&#1084;&#1086;&#1076;&#1077;&#1083;&#1080;&#1088;&#1086;&#1074;&#1072;&#1085;&#1080;&#1077;)" TargetMode="External"/><Relationship Id="rId2" Type="http://schemas.openxmlformats.org/officeDocument/2006/relationships/hyperlink" Target="https://www.prodlenka.org/metodicheskie-razrabotki/333866-osnovnye-formy-i-metody-obuchenija-doshkolni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am.ru/detskijsad/sbornik-skazok-po-pravilam-dorozhnogo-dvizhenij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CoWH0Medamc" TargetMode="Externa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8blLP62rUt0" TargetMode="External"/><Relationship Id="rId1" Type="http://schemas.openxmlformats.org/officeDocument/2006/relationships/video" Target="https://www.youtube.com/embed/FKJnIyMug_Y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1111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Методы обучения детей </a:t>
            </a:r>
            <a:r>
              <a:rPr lang="ru-RU" b="1" smtClean="0">
                <a:solidFill>
                  <a:schemeClr val="bg2"/>
                </a:solidFill>
              </a:rPr>
              <a:t>безопасному поведению.</a:t>
            </a: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err="1" smtClean="0">
                <a:solidFill>
                  <a:schemeClr val="bg2"/>
                </a:solidFill>
              </a:rPr>
              <a:t>Пдд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819707" cy="32559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bg2"/>
                </a:solidFill>
              </a:rPr>
              <a:t>Подготовила воспитатель</a:t>
            </a: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Бобылева </a:t>
            </a:r>
            <a:r>
              <a:rPr lang="ru-RU" dirty="0" err="1" smtClean="0">
                <a:solidFill>
                  <a:schemeClr val="bg2"/>
                </a:solidFill>
              </a:rPr>
              <a:t>м.а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algn="r"/>
            <a:endParaRPr lang="ru-RU" dirty="0">
              <a:solidFill>
                <a:schemeClr val="bg2"/>
              </a:solidFill>
            </a:endParaRPr>
          </a:p>
          <a:p>
            <a:pPr algn="r"/>
            <a:endParaRPr lang="ru-RU" dirty="0" smtClean="0">
              <a:solidFill>
                <a:schemeClr val="bg2"/>
              </a:solidFill>
            </a:endParaRPr>
          </a:p>
          <a:p>
            <a:pPr algn="r"/>
            <a:endParaRPr lang="ru-RU" dirty="0">
              <a:solidFill>
                <a:schemeClr val="bg2"/>
              </a:solidFill>
            </a:endParaRPr>
          </a:p>
          <a:p>
            <a:pPr algn="r"/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Ярославль, 2022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6453"/>
              </p:ext>
            </p:extLst>
          </p:nvPr>
        </p:nvGraphicFramePr>
        <p:xfrm>
          <a:off x="3809205" y="2363789"/>
          <a:ext cx="4570412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Презентация" r:id="rId3" imgW="4570541" imgH="3427323" progId="PowerPoint.Show.12">
                  <p:embed/>
                </p:oleObj>
              </mc:Choice>
              <mc:Fallback>
                <p:oleObj name="Презентация" r:id="rId3" imgW="4570541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205" y="2363789"/>
                        <a:ext cx="4570412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8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Для формирования представлений о  ПДД В ГРУППЕ ШИРОКО ИСПОЛЬЗУЮТСЯ: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/>
                </a:solidFill>
                <a:hlinkClick r:id="rId2" action="ppaction://hlinkfile"/>
              </a:rPr>
              <a:t>Сюжетно-ролевые игры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  <a:hlinkClick r:id="rId3" action="ppaction://hlinkfile"/>
              </a:rPr>
              <a:t>Подвижные игры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  <a:hlinkClick r:id="rId4" action="ppaction://hlinkfile"/>
              </a:rPr>
              <a:t>Дидактические игры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  <a:hlinkClick r:id="rId5" action="ppaction://hlinkfile"/>
              </a:rPr>
              <a:t>Стихи о ПДД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  <a:hlinkClick r:id="rId6" action="ppaction://hlinkfile"/>
              </a:rPr>
              <a:t>Загадки  о ПДД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  <a:hlinkClick r:id="rId7" action="ppaction://hlinkfile"/>
              </a:rPr>
              <a:t>Беседы о ПДД</a:t>
            </a:r>
            <a:endParaRPr lang="ru-RU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  <a:hlinkClick r:id="rId8" action="ppaction://hlinkfile"/>
              </a:rPr>
              <a:t>РАЗРАБОТАНЫ И ИСПОЛЬЗУЮТСЯ АНКЕТЫ ДЛЯ РОДИТЕЛЕЙ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4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70" y="304618"/>
            <a:ext cx="4522409" cy="6099455"/>
          </a:xfrm>
        </p:spPr>
      </p:pic>
    </p:spTree>
    <p:extLst>
      <p:ext uri="{BB962C8B-B14F-4D97-AF65-F5344CB8AC3E}">
        <p14:creationId xmlns:p14="http://schemas.microsoft.com/office/powerpoint/2010/main" val="338724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24" y="618518"/>
            <a:ext cx="4075977" cy="54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7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64" y="618518"/>
            <a:ext cx="4253397" cy="57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31" y="265022"/>
            <a:ext cx="4471761" cy="6031145"/>
          </a:xfrm>
        </p:spPr>
      </p:pic>
    </p:spTree>
    <p:extLst>
      <p:ext uri="{BB962C8B-B14F-4D97-AF65-F5344CB8AC3E}">
        <p14:creationId xmlns:p14="http://schemas.microsoft.com/office/powerpoint/2010/main" val="404395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56" y="618518"/>
            <a:ext cx="4048680" cy="5460528"/>
          </a:xfrm>
        </p:spPr>
      </p:pic>
    </p:spTree>
    <p:extLst>
      <p:ext uri="{BB962C8B-B14F-4D97-AF65-F5344CB8AC3E}">
        <p14:creationId xmlns:p14="http://schemas.microsoft.com/office/powerpoint/2010/main" val="410097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85" y="618518"/>
            <a:ext cx="4212454" cy="5681413"/>
          </a:xfrm>
        </p:spPr>
      </p:pic>
    </p:spTree>
    <p:extLst>
      <p:ext uri="{BB962C8B-B14F-4D97-AF65-F5344CB8AC3E}">
        <p14:creationId xmlns:p14="http://schemas.microsoft.com/office/powerpoint/2010/main" val="27788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7" y="873456"/>
            <a:ext cx="7294067" cy="5408149"/>
          </a:xfrm>
        </p:spPr>
      </p:pic>
    </p:spTree>
    <p:extLst>
      <p:ext uri="{BB962C8B-B14F-4D97-AF65-F5344CB8AC3E}">
        <p14:creationId xmlns:p14="http://schemas.microsoft.com/office/powerpoint/2010/main" val="211235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547450"/>
            <a:ext cx="7305495" cy="5416622"/>
          </a:xfrm>
        </p:spPr>
      </p:pic>
    </p:spTree>
    <p:extLst>
      <p:ext uri="{BB962C8B-B14F-4D97-AF65-F5344CB8AC3E}">
        <p14:creationId xmlns:p14="http://schemas.microsoft.com/office/powerpoint/2010/main" val="209456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актуальность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Актуальность проблемы формирования у дошкольников основ безопасного поведения в быту, социуме и природе заключается в необходимости подготовки детей к безопасной жизни в окружающем мире, в формировании у дошкольников сознательного и ответственного отношения к личной безопасности, воспитания готовности к правильным действиям в опасных ситуациях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/>
                </a:solidFill>
              </a:rPr>
              <a:t>Темой формирования у дошкольников навыков безопасного поведения и ознакомления с ПДД занимаюсь со второй </a:t>
            </a:r>
            <a:r>
              <a:rPr lang="ru-RU" smtClean="0">
                <a:solidFill>
                  <a:schemeClr val="bg2"/>
                </a:solidFill>
              </a:rPr>
              <a:t>младшей группы.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Практические методы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Экскурсии и целевые прогулки «К светофору», «К перекрестку»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Благодарю за внимание!</a:t>
            </a:r>
            <a:endParaRPr lang="ru-RU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34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www.prodlenka.org/metodicheskie-razrabotki/333866-osnovnye-formy-i-metody-obuchenija-doshkolnik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https://15ugorka.tvoysadik.ru/site/pub?id=110#:~:text=</a:t>
            </a:r>
            <a:r>
              <a:rPr lang="ru-RU" dirty="0">
                <a:hlinkClick r:id="rId3"/>
              </a:rPr>
              <a:t>Основными%20методами%20обучения%20безопасному%20поведению,игры)%2</a:t>
            </a:r>
            <a:r>
              <a:rPr lang="en-US" dirty="0">
                <a:hlinkClick r:id="rId3"/>
              </a:rPr>
              <a:t>C%20</a:t>
            </a:r>
            <a:r>
              <a:rPr lang="ru-RU" dirty="0">
                <a:hlinkClick r:id="rId3"/>
              </a:rPr>
              <a:t>практические%20(упражнения%2</a:t>
            </a:r>
            <a:r>
              <a:rPr lang="en-US" dirty="0">
                <a:hlinkClick r:id="rId3"/>
              </a:rPr>
              <a:t>C%20</a:t>
            </a:r>
            <a:r>
              <a:rPr lang="ru-RU" dirty="0">
                <a:hlinkClick r:id="rId3"/>
              </a:rPr>
              <a:t>опыты%2</a:t>
            </a:r>
            <a:r>
              <a:rPr lang="en-US" dirty="0">
                <a:hlinkClick r:id="rId3"/>
              </a:rPr>
              <a:t>C%20</a:t>
            </a:r>
            <a:r>
              <a:rPr lang="ru-RU" dirty="0">
                <a:hlinkClick r:id="rId3"/>
              </a:rPr>
              <a:t>моделирование</a:t>
            </a:r>
            <a:r>
              <a:rPr lang="ru-RU" dirty="0" smtClean="0">
                <a:hlinkClick r:id="rId3"/>
              </a:rPr>
              <a:t>)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www.maam.ru/detskijsad/sbornik-skazok-po-pravilam-dorozhnogo-dvizhenija.html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5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Основными методами обучения безопасному поведению выступают: наглядные (эффективны для закрепления представлений о правилах безопасности и последствиях их нарушений), словесные, игровые (сюжетно-ролевые, подвижные, дидактические игры), практические (упражнения, опыты, моделирование).</a:t>
            </a:r>
          </a:p>
        </p:txBody>
      </p:sp>
    </p:spTree>
    <p:extLst>
      <p:ext uri="{BB962C8B-B14F-4D97-AF65-F5344CB8AC3E}">
        <p14:creationId xmlns:p14="http://schemas.microsoft.com/office/powerpoint/2010/main" val="30813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Наглядные методы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40" y="1712890"/>
            <a:ext cx="10985678" cy="5145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Рассматривание картин, предметных картинок, буклетов , иллюстраций, наглядных и мультимедийных пособий - метод позволяющий вызывать и поддерживать у детей устойчивый интерес к обсуждаемой теме. Просмотр обучающих мультфильмов - это метод наиболее привлекателен для детей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37" t="719" r="8955" b="132"/>
          <a:stretch/>
        </p:blipFill>
        <p:spPr>
          <a:xfrm rot="5400000">
            <a:off x="4444485" y="3724223"/>
            <a:ext cx="3299853" cy="29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FKJnIyMug_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8391" y="399577"/>
            <a:ext cx="4572000" cy="2571750"/>
          </a:xfrm>
          <a:prstGeom prst="rect">
            <a:avLst/>
          </a:prstGeom>
        </p:spPr>
      </p:pic>
      <p:pic>
        <p:nvPicPr>
          <p:cNvPr id="5" name="8blLP62rUt0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261061" y="3662832"/>
            <a:ext cx="4572000" cy="2571750"/>
          </a:xfrm>
          <a:prstGeom prst="rect">
            <a:avLst/>
          </a:prstGeom>
        </p:spPr>
      </p:pic>
      <p:pic>
        <p:nvPicPr>
          <p:cNvPr id="6" name="CoWH0Medamc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6591836" y="61851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Словесные методы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Ситуационное индивидуальное и групповое общение относится к группе словесных методов. Для данного метода характерно обсуждение взрослого с детьми ситуации из жизни. Такое общение чаще бывает спонтанным, обусловленным возникновением каких-либо ситуаций, но может быть и специально спланировано. </a:t>
            </a:r>
            <a:r>
              <a:rPr lang="ru-RU" dirty="0" smtClean="0">
                <a:solidFill>
                  <a:schemeClr val="bg2"/>
                </a:solidFill>
              </a:rPr>
              <a:t>Критерием </a:t>
            </a:r>
            <a:r>
              <a:rPr lang="ru-RU" dirty="0">
                <a:solidFill>
                  <a:schemeClr val="bg2"/>
                </a:solidFill>
              </a:rPr>
              <a:t>успешного усвоения детьми правил является перенос опыта безопасного поведения в самостоятельную игру 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Словесный</a:t>
            </a:r>
            <a:r>
              <a:rPr lang="ru-RU" dirty="0">
                <a:solidFill>
                  <a:schemeClr val="bg2"/>
                </a:solidFill>
              </a:rPr>
              <a:t> </a:t>
            </a:r>
            <a:r>
              <a:rPr lang="ru-RU" dirty="0" smtClean="0">
                <a:solidFill>
                  <a:schemeClr val="bg2"/>
                </a:solidFill>
              </a:rPr>
              <a:t>метод используется</a:t>
            </a:r>
            <a:r>
              <a:rPr lang="ru-RU" dirty="0">
                <a:solidFill>
                  <a:schemeClr val="bg2"/>
                </a:solidFill>
              </a:rPr>
              <a:t>, начиная со второй младшей группы. </a:t>
            </a:r>
            <a:r>
              <a:rPr lang="ru-RU" dirty="0" smtClean="0">
                <a:solidFill>
                  <a:schemeClr val="bg2"/>
                </a:solidFill>
              </a:rPr>
              <a:t>Сказки-рассказы часто используются как </a:t>
            </a:r>
            <a:r>
              <a:rPr lang="ru-RU" dirty="0">
                <a:solidFill>
                  <a:schemeClr val="bg2"/>
                </a:solidFill>
              </a:rPr>
              <a:t>способ обучения детей </a:t>
            </a:r>
            <a:r>
              <a:rPr lang="ru-RU" dirty="0" smtClean="0">
                <a:solidFill>
                  <a:schemeClr val="bg2"/>
                </a:solidFill>
              </a:rPr>
              <a:t>основам безопасного</a:t>
            </a:r>
            <a:r>
              <a:rPr lang="ru-RU" dirty="0">
                <a:solidFill>
                  <a:schemeClr val="bg2"/>
                </a:solidFill>
              </a:rPr>
              <a:t> 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6461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Сказка «</a:t>
            </a:r>
            <a:r>
              <a:rPr lang="ru-RU" dirty="0" err="1" smtClean="0">
                <a:solidFill>
                  <a:schemeClr val="bg2"/>
                </a:solidFill>
              </a:rPr>
              <a:t>Светофорик</a:t>
            </a:r>
            <a:r>
              <a:rPr lang="ru-RU" dirty="0" smtClean="0">
                <a:solidFill>
                  <a:schemeClr val="bg2"/>
                </a:solidFill>
              </a:rPr>
              <a:t>» (отрывок)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Однажды, на нашей улицы появился новенький очень красивый </a:t>
            </a:r>
            <a:r>
              <a:rPr lang="ru-RU" dirty="0" err="1">
                <a:solidFill>
                  <a:schemeClr val="bg2"/>
                </a:solidFill>
              </a:rPr>
              <a:t>светофорик</a:t>
            </a:r>
            <a:r>
              <a:rPr lang="ru-RU" dirty="0">
                <a:solidFill>
                  <a:schemeClr val="bg2"/>
                </a:solidFill>
              </a:rPr>
              <a:t>. Он был не очень большой, но зато очень высокий. Это для того, чтобы ему было всех нас видно, а нам его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  <a:r>
              <a:rPr lang="ru-RU" dirty="0">
                <a:solidFill>
                  <a:schemeClr val="bg2"/>
                </a:solidFill>
              </a:rPr>
              <a:t>Н</a:t>
            </a:r>
            <a:r>
              <a:rPr lang="ru-RU" dirty="0" smtClean="0">
                <a:solidFill>
                  <a:schemeClr val="bg2"/>
                </a:solidFill>
              </a:rPr>
              <a:t>о </a:t>
            </a:r>
            <a:r>
              <a:rPr lang="ru-RU" dirty="0">
                <a:solidFill>
                  <a:schemeClr val="bg2"/>
                </a:solidFill>
              </a:rPr>
              <a:t>однажды </a:t>
            </a:r>
            <a:r>
              <a:rPr lang="ru-RU" dirty="0" err="1">
                <a:solidFill>
                  <a:schemeClr val="bg2"/>
                </a:solidFill>
              </a:rPr>
              <a:t>светофорик</a:t>
            </a:r>
            <a:r>
              <a:rPr lang="ru-RU" dirty="0">
                <a:solidFill>
                  <a:schemeClr val="bg2"/>
                </a:solidFill>
              </a:rPr>
              <a:t> заболел и стал светить то зеленым, то красным, то желтым. Вы даже не представляете, что тут случилось - машины едут, люди </a:t>
            </a:r>
            <a:r>
              <a:rPr lang="ru-RU" dirty="0" smtClean="0">
                <a:solidFill>
                  <a:schemeClr val="bg2"/>
                </a:solidFill>
              </a:rPr>
              <a:t>идут…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Игровые методы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Н</a:t>
            </a:r>
            <a:r>
              <a:rPr lang="ru-RU" dirty="0" smtClean="0">
                <a:solidFill>
                  <a:schemeClr val="bg2"/>
                </a:solidFill>
              </a:rPr>
              <a:t>астольно-печатные</a:t>
            </a:r>
            <a:r>
              <a:rPr lang="ru-RU" dirty="0">
                <a:solidFill>
                  <a:schemeClr val="bg2"/>
                </a:solidFill>
              </a:rPr>
              <a:t> </a:t>
            </a:r>
            <a:r>
              <a:rPr lang="ru-RU" dirty="0" smtClean="0">
                <a:solidFill>
                  <a:schemeClr val="bg2"/>
                </a:solidFill>
              </a:rPr>
              <a:t>игры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Сюжетно-ролевые игры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Дидактические игры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27" r="27264"/>
          <a:stretch/>
        </p:blipFill>
        <p:spPr>
          <a:xfrm>
            <a:off x="6094411" y="2762492"/>
            <a:ext cx="3152634" cy="2778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7" t="9353" r="6964"/>
          <a:stretch/>
        </p:blipFill>
        <p:spPr>
          <a:xfrm>
            <a:off x="8666328" y="257979"/>
            <a:ext cx="3183563" cy="2504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02" t="23084" r="4578"/>
          <a:stretch/>
        </p:blipFill>
        <p:spPr>
          <a:xfrm>
            <a:off x="2583441" y="4558353"/>
            <a:ext cx="3421208" cy="22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55876"/>
              </p:ext>
            </p:extLst>
          </p:nvPr>
        </p:nvGraphicFramePr>
        <p:xfrm>
          <a:off x="2619375" y="2097088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Презентация" r:id="rId3" imgW="6094535" imgH="3427323" progId="PowerPoint.Show.12">
                  <p:embed/>
                </p:oleObj>
              </mc:Choice>
              <mc:Fallback>
                <p:oleObj name="Презентация" r:id="rId3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375" y="2097088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87</TotalTime>
  <Words>186</Words>
  <Application>Microsoft Office PowerPoint</Application>
  <PresentationFormat>Широкоэкранный</PresentationFormat>
  <Paragraphs>37</Paragraphs>
  <Slides>22</Slides>
  <Notes>0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Tw Cen MT</vt:lpstr>
      <vt:lpstr>Контур</vt:lpstr>
      <vt:lpstr>Презентация</vt:lpstr>
      <vt:lpstr>Методы обучения детей безопасному поведению. Пдд.</vt:lpstr>
      <vt:lpstr>актуальность</vt:lpstr>
      <vt:lpstr>Презентация PowerPoint</vt:lpstr>
      <vt:lpstr>Наглядные методы</vt:lpstr>
      <vt:lpstr>Презентация PowerPoint</vt:lpstr>
      <vt:lpstr>Словесные методы</vt:lpstr>
      <vt:lpstr>Сказка «Светофорик» (отрывок)</vt:lpstr>
      <vt:lpstr>Игровые методы</vt:lpstr>
      <vt:lpstr>Презентация PowerPoint</vt:lpstr>
      <vt:lpstr>Презентация PowerPoint</vt:lpstr>
      <vt:lpstr>Для формирования представлений о  ПДД В ГРУППЕ ШИРОКО ИСПОЛЬЗУЮТСЯ: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Практические методы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20</cp:revision>
  <dcterms:created xsi:type="dcterms:W3CDTF">2021-12-26T09:35:37Z</dcterms:created>
  <dcterms:modified xsi:type="dcterms:W3CDTF">2022-02-02T17:01:42Z</dcterms:modified>
</cp:coreProperties>
</file>