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82" r:id="rId4"/>
    <p:sldId id="292" r:id="rId5"/>
    <p:sldId id="270" r:id="rId6"/>
    <p:sldId id="283" r:id="rId7"/>
    <p:sldId id="287" r:id="rId8"/>
    <p:sldId id="284" r:id="rId9"/>
    <p:sldId id="286" r:id="rId10"/>
    <p:sldId id="290" r:id="rId11"/>
    <p:sldId id="276" r:id="rId12"/>
    <p:sldId id="294" r:id="rId13"/>
    <p:sldId id="25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A50021"/>
    <a:srgbClr val="FFFF99"/>
    <a:srgbClr val="66FF66"/>
    <a:srgbClr val="680000"/>
    <a:srgbClr val="E2F0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559" autoAdjust="0"/>
    <p:restoredTop sz="94660"/>
  </p:normalViewPr>
  <p:slideViewPr>
    <p:cSldViewPr snapToGrid="0">
      <p:cViewPr varScale="1">
        <p:scale>
          <a:sx n="71" d="100"/>
          <a:sy n="71" d="100"/>
        </p:scale>
        <p:origin x="1110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09BB8-B382-4CF1-B60F-1BBCD556D4C1}" type="datetimeFigureOut">
              <a:rPr lang="ru-RU" smtClean="0"/>
              <a:pPr/>
              <a:t>23.03.2020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32F2D-777F-4CC3-B225-DA852B9E464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3015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09BB8-B382-4CF1-B60F-1BBCD556D4C1}" type="datetimeFigureOut">
              <a:rPr lang="ru-RU" smtClean="0"/>
              <a:pPr/>
              <a:t>23.03.2020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32F2D-777F-4CC3-B225-DA852B9E464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9464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09BB8-B382-4CF1-B60F-1BBCD556D4C1}" type="datetimeFigureOut">
              <a:rPr lang="ru-RU" smtClean="0"/>
              <a:pPr/>
              <a:t>23.03.2020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32F2D-777F-4CC3-B225-DA852B9E464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6854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09BB8-B382-4CF1-B60F-1BBCD556D4C1}" type="datetimeFigureOut">
              <a:rPr lang="ru-RU" smtClean="0"/>
              <a:pPr/>
              <a:t>23.03.2020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32F2D-777F-4CC3-B225-DA852B9E464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1663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09BB8-B382-4CF1-B60F-1BBCD556D4C1}" type="datetimeFigureOut">
              <a:rPr lang="ru-RU" smtClean="0"/>
              <a:pPr/>
              <a:t>23.03.2020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32F2D-777F-4CC3-B225-DA852B9E464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95617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09BB8-B382-4CF1-B60F-1BBCD556D4C1}" type="datetimeFigureOut">
              <a:rPr lang="ru-RU" smtClean="0"/>
              <a:pPr/>
              <a:t>23.03.2020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32F2D-777F-4CC3-B225-DA852B9E464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4251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09BB8-B382-4CF1-B60F-1BBCD556D4C1}" type="datetimeFigureOut">
              <a:rPr lang="ru-RU" smtClean="0"/>
              <a:pPr/>
              <a:t>23.03.2020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32F2D-777F-4CC3-B225-DA852B9E464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49035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09BB8-B382-4CF1-B60F-1BBCD556D4C1}" type="datetimeFigureOut">
              <a:rPr lang="ru-RU" smtClean="0"/>
              <a:pPr/>
              <a:t>23.03.2020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32F2D-777F-4CC3-B225-DA852B9E464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16405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09BB8-B382-4CF1-B60F-1BBCD556D4C1}" type="datetimeFigureOut">
              <a:rPr lang="ru-RU" smtClean="0"/>
              <a:pPr/>
              <a:t>23.03.2020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32F2D-777F-4CC3-B225-DA852B9E464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8877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09BB8-B382-4CF1-B60F-1BBCD556D4C1}" type="datetimeFigureOut">
              <a:rPr lang="ru-RU" smtClean="0"/>
              <a:pPr/>
              <a:t>23.03.2020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32F2D-777F-4CC3-B225-DA852B9E464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84459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09BB8-B382-4CF1-B60F-1BBCD556D4C1}" type="datetimeFigureOut">
              <a:rPr lang="ru-RU" smtClean="0"/>
              <a:pPr/>
              <a:t>23.03.2020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32F2D-777F-4CC3-B225-DA852B9E464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48746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microsoft.com/office/2007/relationships/hdphoto" Target="../media/hdphoto2.wdp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076624" cy="6858000"/>
          </a:xfrm>
          <a:prstGeom prst="rect">
            <a:avLst/>
          </a:prstGeom>
          <a:blipFill>
            <a:blip r:embed="rId13" cstate="email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 contourW="133350">
            <a:bevelT w="152400" h="95250" prst="slope"/>
            <a:bevelB w="152400" h="95250"/>
            <a:contourClr>
              <a:schemeClr val="accent6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800" kern="1200" dirty="0">
              <a:solidFill>
                <a:schemeClr val="lt1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520461"/>
            <a:ext cx="1929865" cy="233753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309BB8-B382-4CF1-B60F-1BBCD556D4C1}" type="datetimeFigureOut">
              <a:rPr lang="ru-RU" smtClean="0"/>
              <a:pPr/>
              <a:t>23.03.2020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132F2D-777F-4CC3-B225-DA852B9E464F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16" cstate="email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98561" y="-191050"/>
            <a:ext cx="2445439" cy="243791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8" cstate="email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-190865"/>
            <a:ext cx="2189436" cy="2437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045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9794" y="1223963"/>
            <a:ext cx="7772400" cy="2387600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ln>
                  <a:solidFill>
                    <a:srgbClr val="680000"/>
                  </a:solidFill>
                </a:ln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/>
            </a:r>
            <a:br>
              <a:rPr lang="ru-RU" sz="4800" b="1" dirty="0" smtClean="0">
                <a:ln>
                  <a:solidFill>
                    <a:srgbClr val="680000"/>
                  </a:solidFill>
                </a:ln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</a:br>
            <a:r>
              <a:rPr lang="ru-RU" sz="4800" b="1" dirty="0" smtClean="0">
                <a:ln>
                  <a:solidFill>
                    <a:srgbClr val="680000"/>
                  </a:solidFill>
                </a:ln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</a:t>
            </a:r>
            <a:r>
              <a:rPr lang="ru-RU" sz="4800" b="1" dirty="0">
                <a:ln>
                  <a:solidFill>
                    <a:srgbClr val="680000"/>
                  </a:solidFill>
                </a:ln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/>
            </a:r>
            <a:br>
              <a:rPr lang="ru-RU" sz="4800" b="1" dirty="0">
                <a:ln>
                  <a:solidFill>
                    <a:srgbClr val="680000"/>
                  </a:solidFill>
                </a:ln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</a:br>
            <a:r>
              <a:rPr lang="ru-RU" sz="4800" b="1" dirty="0" smtClean="0">
                <a:ln>
                  <a:solidFill>
                    <a:srgbClr val="680000"/>
                  </a:solidFill>
                </a:ln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Формы взаимодействия   музыкального руководителя   с   родителями ДОУ</a:t>
            </a:r>
            <a:endParaRPr lang="ru-RU" sz="4800" b="1" dirty="0">
              <a:ln>
                <a:solidFill>
                  <a:srgbClr val="680000"/>
                </a:solidFill>
              </a:ln>
              <a:solidFill>
                <a:srgbClr val="A500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26771" y="3649540"/>
            <a:ext cx="6858000" cy="1655762"/>
          </a:xfrm>
        </p:spPr>
        <p:txBody>
          <a:bodyPr>
            <a:noAutofit/>
          </a:bodyPr>
          <a:lstStyle/>
          <a:p>
            <a:pPr algn="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Подготовила:</a:t>
            </a:r>
          </a:p>
          <a:p>
            <a:pPr algn="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музыкальный руководитель</a:t>
            </a:r>
          </a:p>
          <a:p>
            <a:pPr algn="r"/>
            <a:r>
              <a:rPr lang="ru-RU" sz="3200" b="1" dirty="0" smtClean="0">
                <a:ln>
                  <a:solidFill>
                    <a:srgbClr val="6800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Гоголева Г. Ю.</a:t>
            </a:r>
            <a:endParaRPr lang="ru-RU" sz="3200" b="1" dirty="0">
              <a:ln>
                <a:solidFill>
                  <a:srgbClr val="680000"/>
                </a:solidFill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1796540" y="6317672"/>
            <a:ext cx="5418908" cy="1354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Февраль, 2020г.</a:t>
            </a: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1443480" y="101600"/>
            <a:ext cx="6574971" cy="135497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Муниципальное дошкольное образовательное учреждение</a:t>
            </a:r>
          </a:p>
          <a:p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«Детский  сад  №163» 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Красноперекопского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района города Ярославля</a:t>
            </a:r>
          </a:p>
          <a:p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 </a:t>
            </a:r>
            <a:endParaRPr lang="ru-RU" sz="1800" dirty="0" smtClean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7717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29389" y="384557"/>
            <a:ext cx="81654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…в  районных  мероприятиях:</a:t>
            </a:r>
            <a:endParaRPr lang="ru-RU" sz="3200" b="1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5121" name="Picture 1" descr="C:\Users\pc\Desktop\P10805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05829" y="1103087"/>
            <a:ext cx="3897202" cy="5584690"/>
          </a:xfrm>
          <a:prstGeom prst="rect">
            <a:avLst/>
          </a:prstGeom>
          <a:noFill/>
        </p:spPr>
      </p:pic>
      <p:pic>
        <p:nvPicPr>
          <p:cNvPr id="5122" name="Picture 2" descr="C:\Users\pc\Desktop\DSCF56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8498" y="1103086"/>
            <a:ext cx="3975101" cy="55807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60130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6">
                <a:lumMod val="20000"/>
                <a:lumOff val="80000"/>
              </a:schemeClr>
            </a:gs>
            <a:gs pos="100000">
              <a:srgbClr val="3D5C28"/>
            </a:gs>
            <a:gs pos="99000">
              <a:srgbClr val="41602D"/>
            </a:gs>
            <a:gs pos="98000">
              <a:srgbClr val="4A6936"/>
            </a:gs>
            <a:gs pos="99000">
              <a:srgbClr val="5C7A48"/>
            </a:gs>
            <a:gs pos="73000">
              <a:schemeClr val="accent6">
                <a:lumMod val="60000"/>
                <a:lumOff val="40000"/>
              </a:schemeClr>
            </a:gs>
            <a:gs pos="100000">
              <a:schemeClr val="accent6">
                <a:lumMod val="50000"/>
              </a:schemeClr>
            </a:gs>
            <a:gs pos="31000">
              <a:schemeClr val="accent6">
                <a:lumMod val="40000"/>
                <a:lumOff val="60000"/>
              </a:schemeClr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8686" y="261257"/>
            <a:ext cx="8781144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FF0000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В  </a:t>
            </a:r>
            <a:r>
              <a:rPr lang="ru-RU" sz="3200" b="1" dirty="0">
                <a:solidFill>
                  <a:srgbClr val="FF0000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результате </a:t>
            </a:r>
            <a:r>
              <a:rPr lang="ru-RU" sz="3200" b="1" dirty="0" smtClean="0">
                <a:solidFill>
                  <a:srgbClr val="FF0000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использования  форм </a:t>
            </a:r>
            <a:r>
              <a:rPr lang="ru-RU" sz="3200" b="1" dirty="0">
                <a:solidFill>
                  <a:srgbClr val="FF0000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взаимодействия </a:t>
            </a:r>
            <a:r>
              <a:rPr lang="ru-RU" sz="3200" b="1" dirty="0" smtClean="0">
                <a:solidFill>
                  <a:srgbClr val="FF0000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музыкального  руководителя  с </a:t>
            </a:r>
            <a:r>
              <a:rPr lang="ru-RU" sz="3200" b="1" dirty="0">
                <a:solidFill>
                  <a:srgbClr val="FF0000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родителями </a:t>
            </a:r>
            <a:r>
              <a:rPr lang="ru-RU" sz="3200" b="1" dirty="0" smtClean="0">
                <a:solidFill>
                  <a:srgbClr val="FF0000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наблюдается: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2800" b="1" dirty="0">
              <a:solidFill>
                <a:srgbClr val="FFFF00"/>
              </a:solidFill>
              <a:latin typeface="Monotype Corsiva" pitchFamily="66" charset="0"/>
              <a:cs typeface="Arial" pitchFamily="34" charset="0"/>
            </a:endParaRPr>
          </a:p>
          <a:p>
            <a:pPr marL="514350" lvl="0" indent="-514350" eaLnBrk="0" fontAlgn="base" hangingPunct="0"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ru-RU" sz="2800" b="1" dirty="0" smtClean="0"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повышение </a:t>
            </a:r>
            <a:r>
              <a:rPr lang="ru-RU" sz="2800" b="1" dirty="0"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уровня развития музыкальных </a:t>
            </a:r>
            <a:r>
              <a:rPr lang="ru-RU" sz="2800" b="1" dirty="0" smtClean="0"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способностей</a:t>
            </a:r>
          </a:p>
          <a:p>
            <a:pPr marL="514350" lvl="0" indent="-5143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детей;</a:t>
            </a:r>
            <a:endParaRPr lang="ru-RU" sz="28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  <a:ea typeface="Times New Roman" pitchFamily="18" charset="0"/>
              <a:cs typeface="Times New Roman" pitchFamily="18" charset="0"/>
            </a:endParaRP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2. повышение </a:t>
            </a:r>
            <a:r>
              <a:rPr lang="ru-RU" sz="2800" b="1" dirty="0"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уровня </a:t>
            </a:r>
            <a:r>
              <a:rPr lang="ru-RU" sz="2800" b="1" dirty="0" smtClean="0"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воспитательно-образовательной</a:t>
            </a: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деятельности </a:t>
            </a:r>
            <a:r>
              <a:rPr lang="ru-RU" sz="2800" b="1" dirty="0"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родителей: из «зрителей» и «наблюдателей» </a:t>
            </a:r>
            <a:endParaRPr lang="ru-RU" sz="2800" b="1" dirty="0" smtClean="0">
              <a:latin typeface="Monotype Corsiva" pitchFamily="66" charset="0"/>
              <a:ea typeface="Times New Roman" pitchFamily="18" charset="0"/>
              <a:cs typeface="Times New Roman" pitchFamily="18" charset="0"/>
            </a:endParaRP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они </a:t>
            </a:r>
            <a:r>
              <a:rPr lang="ru-RU" sz="2800" b="1" dirty="0"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становятся активными участниками </a:t>
            </a:r>
            <a:r>
              <a:rPr lang="ru-RU" sz="2800" b="1" dirty="0" smtClean="0"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музыкально -</a:t>
            </a: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педагогического </a:t>
            </a:r>
            <a:r>
              <a:rPr lang="ru-RU" sz="2800" b="1" dirty="0"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процесса, единомышленниками и </a:t>
            </a:r>
            <a:r>
              <a:rPr lang="ru-RU" sz="2800" b="1" dirty="0" smtClean="0"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помощниками</a:t>
            </a: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педагогов;</a:t>
            </a: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3. повышение внимания родителей </a:t>
            </a:r>
            <a:r>
              <a:rPr lang="ru-RU" sz="2800" b="1" dirty="0"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к жизни ребенка в </a:t>
            </a:r>
            <a:r>
              <a:rPr lang="ru-RU" sz="2800" b="1" dirty="0" smtClean="0"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ДОУ;</a:t>
            </a:r>
            <a:endParaRPr lang="ru-RU" sz="2800" b="1" dirty="0">
              <a:latin typeface="Monotype Corsiva" pitchFamily="66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latin typeface="Monotype Corsiva" pitchFamily="66" charset="0"/>
                <a:ea typeface="Times New Roman" pitchFamily="18" charset="0"/>
                <a:cs typeface="Arial" pitchFamily="34" charset="0"/>
              </a:rPr>
              <a:t>4. </a:t>
            </a:r>
            <a:r>
              <a:rPr lang="ru-RU" sz="2800" b="1" dirty="0" smtClean="0"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обогащение </a:t>
            </a:r>
            <a:r>
              <a:rPr lang="ru-RU" sz="2800" b="1" dirty="0"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опыта межличностного взаимодействия </a:t>
            </a:r>
            <a:endParaRPr lang="ru-RU" sz="2800" b="1" dirty="0" smtClean="0">
              <a:latin typeface="Monotype Corsiva" pitchFamily="66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детей </a:t>
            </a:r>
            <a:r>
              <a:rPr lang="ru-RU" sz="2800" b="1" dirty="0"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и родителей.</a:t>
            </a:r>
            <a:endParaRPr lang="ru-RU" sz="2800" b="1" dirty="0">
              <a:latin typeface="Monotype Corsiva" pitchFamily="66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7204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2858" y="319314"/>
            <a:ext cx="8360228" cy="7478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В перспективе  работы с родителями планируется:</a:t>
            </a:r>
          </a:p>
          <a:p>
            <a:pPr>
              <a:buFont typeface="Wingdings" pitchFamily="2" charset="2"/>
              <a:buChar char="§"/>
            </a:pP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Создание совместных творческих проектов;</a:t>
            </a:r>
          </a:p>
          <a:p>
            <a:pPr>
              <a:buFont typeface="Wingdings" pitchFamily="2" charset="2"/>
              <a:buChar char="§"/>
            </a:pP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«День открытых  дверей»; </a:t>
            </a:r>
          </a:p>
          <a:p>
            <a:pPr>
              <a:buFont typeface="Wingdings" pitchFamily="2" charset="2"/>
              <a:buChar char="§"/>
            </a:pP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«Семейные гостиные»;</a:t>
            </a:r>
          </a:p>
          <a:p>
            <a:pPr>
              <a:buFont typeface="Wingdings" pitchFamily="2" charset="2"/>
              <a:buChar char="§"/>
            </a:pP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«Музыкальные гостиные»;</a:t>
            </a:r>
          </a:p>
          <a:p>
            <a:pPr>
              <a:buFont typeface="Wingdings" pitchFamily="2" charset="2"/>
              <a:buChar char="§"/>
            </a:pP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Сказка на новый лад с участием  родителей воспитанников;</a:t>
            </a:r>
          </a:p>
          <a:p>
            <a:pPr>
              <a:buFont typeface="Wingdings" pitchFamily="2" charset="2"/>
              <a:buChar char="§"/>
            </a:pP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Мастер-классы по изготовлению атрибутов , пособий, декораций  для  танцев и игр, разработка костюмов для  сказок, и т. д. </a:t>
            </a:r>
          </a:p>
          <a:p>
            <a:endParaRPr lang="ru-RU" sz="40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  <a:p>
            <a:endParaRPr lang="ru-RU" sz="4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504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90286" y="1582057"/>
            <a:ext cx="7576457" cy="1132114"/>
          </a:xfrm>
        </p:spPr>
        <p:txBody>
          <a:bodyPr>
            <a:noAutofit/>
          </a:bodyPr>
          <a:lstStyle/>
          <a:p>
            <a:pPr algn="ctr"/>
            <a:r>
              <a:rPr lang="ru-RU" sz="7000" b="1" dirty="0" smtClean="0">
                <a:ln>
                  <a:solidFill>
                    <a:srgbClr val="680000"/>
                  </a:solidFill>
                </a:ln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Спасибо   за  внимание !</a:t>
            </a:r>
            <a:endParaRPr lang="ru-RU" sz="7000" b="1" dirty="0">
              <a:ln>
                <a:solidFill>
                  <a:srgbClr val="680000"/>
                </a:solidFill>
              </a:ln>
              <a:solidFill>
                <a:srgbClr val="A500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pic>
        <p:nvPicPr>
          <p:cNvPr id="1026" name="Picture 2" descr="C:\Users\pc\Desktop\Пед совет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57725" y="2850991"/>
            <a:ext cx="4079875" cy="36341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9061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 shadeToTitle="1">
        <a:gradFill flip="none" rotWithShape="1">
          <a:gsLst>
            <a:gs pos="0">
              <a:schemeClr val="accent6">
                <a:lumMod val="20000"/>
                <a:lumOff val="80000"/>
              </a:schemeClr>
            </a:gs>
            <a:gs pos="77000">
              <a:srgbClr val="9CB86E"/>
            </a:gs>
            <a:gs pos="100000">
              <a:srgbClr val="156B1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ru-RU" sz="3600" b="1" dirty="0">
                <a:solidFill>
                  <a:srgbClr val="002060"/>
                </a:solidFill>
                <a:latin typeface="Monotype Corsiva" pitchFamily="66" charset="0"/>
                <a:ea typeface="+mn-ea"/>
                <a:cs typeface="+mn-cs"/>
              </a:rPr>
              <a:t>«Могучая </a:t>
            </a:r>
            <a:r>
              <a:rPr lang="ru-RU" sz="3600" b="1" dirty="0" smtClean="0">
                <a:solidFill>
                  <a:srgbClr val="002060"/>
                </a:solidFill>
                <a:latin typeface="Monotype Corsiva" pitchFamily="66" charset="0"/>
                <a:ea typeface="+mn-ea"/>
                <a:cs typeface="+mn-cs"/>
              </a:rPr>
              <a:t> духовная  сила  воспитания </a:t>
            </a:r>
            <a:r>
              <a:rPr lang="ru-RU" sz="3600" b="1" dirty="0">
                <a:solidFill>
                  <a:srgbClr val="002060"/>
                </a:solidFill>
                <a:latin typeface="Monotype Corsiva" pitchFamily="66" charset="0"/>
                <a:ea typeface="+mn-ea"/>
                <a:cs typeface="+mn-cs"/>
              </a:rPr>
              <a:t>заложена </a:t>
            </a:r>
            <a:r>
              <a:rPr lang="ru-RU" sz="3600" b="1" dirty="0" smtClean="0">
                <a:solidFill>
                  <a:srgbClr val="002060"/>
                </a:solidFill>
                <a:latin typeface="Monotype Corsiva" pitchFamily="66" charset="0"/>
                <a:ea typeface="+mn-ea"/>
                <a:cs typeface="+mn-cs"/>
              </a:rPr>
              <a:t> в  том</a:t>
            </a:r>
            <a:r>
              <a:rPr lang="ru-RU" sz="3600" b="1" dirty="0">
                <a:solidFill>
                  <a:srgbClr val="002060"/>
                </a:solidFill>
                <a:latin typeface="Monotype Corsiva" pitchFamily="66" charset="0"/>
                <a:ea typeface="+mn-ea"/>
                <a:cs typeface="+mn-cs"/>
              </a:rPr>
              <a:t>, </a:t>
            </a:r>
            <a:r>
              <a:rPr lang="ru-RU" sz="3600" b="1" dirty="0" smtClean="0">
                <a:solidFill>
                  <a:srgbClr val="002060"/>
                </a:solidFill>
                <a:latin typeface="Monotype Corsiva" pitchFamily="66" charset="0"/>
                <a:ea typeface="+mn-ea"/>
                <a:cs typeface="+mn-cs"/>
              </a:rPr>
              <a:t> что  дети  учатся </a:t>
            </a:r>
            <a:r>
              <a:rPr lang="ru-RU" sz="3600" b="1" dirty="0">
                <a:solidFill>
                  <a:srgbClr val="002060"/>
                </a:solidFill>
                <a:latin typeface="Monotype Corsiva" pitchFamily="66" charset="0"/>
                <a:ea typeface="+mn-ea"/>
                <a:cs typeface="+mn-cs"/>
              </a:rPr>
              <a:t>смотреть </a:t>
            </a:r>
            <a:r>
              <a:rPr lang="ru-RU" sz="3600" b="1" dirty="0" smtClean="0">
                <a:solidFill>
                  <a:srgbClr val="002060"/>
                </a:solidFill>
                <a:latin typeface="Monotype Corsiva" pitchFamily="66" charset="0"/>
                <a:ea typeface="+mn-ea"/>
                <a:cs typeface="+mn-cs"/>
              </a:rPr>
              <a:t> на  мир  глазами  родителей</a:t>
            </a:r>
            <a:r>
              <a:rPr lang="ru-RU" sz="3600" b="1" dirty="0">
                <a:solidFill>
                  <a:srgbClr val="002060"/>
                </a:solidFill>
                <a:latin typeface="Monotype Corsiva" pitchFamily="66" charset="0"/>
                <a:ea typeface="+mn-ea"/>
                <a:cs typeface="+mn-cs"/>
              </a:rPr>
              <a:t>. Только </a:t>
            </a:r>
            <a:r>
              <a:rPr lang="ru-RU" sz="3600" b="1" dirty="0" smtClean="0">
                <a:solidFill>
                  <a:srgbClr val="002060"/>
                </a:solidFill>
                <a:latin typeface="Monotype Corsiva" pitchFamily="66" charset="0"/>
                <a:ea typeface="+mn-ea"/>
                <a:cs typeface="+mn-cs"/>
              </a:rPr>
              <a:t> в  совместной  </a:t>
            </a:r>
            <a:r>
              <a:rPr lang="ru-RU" sz="3600" b="1" dirty="0">
                <a:solidFill>
                  <a:srgbClr val="002060"/>
                </a:solidFill>
                <a:latin typeface="Monotype Corsiva" pitchFamily="66" charset="0"/>
                <a:ea typeface="+mn-ea"/>
                <a:cs typeface="+mn-cs"/>
              </a:rPr>
              <a:t>деятельности родители </a:t>
            </a:r>
            <a:r>
              <a:rPr lang="ru-RU" sz="3600" b="1" dirty="0" smtClean="0">
                <a:solidFill>
                  <a:srgbClr val="002060"/>
                </a:solidFill>
                <a:latin typeface="Monotype Corsiva" pitchFamily="66" charset="0"/>
                <a:ea typeface="+mn-ea"/>
                <a:cs typeface="+mn-cs"/>
              </a:rPr>
              <a:t> лучше  узнают  своих  детей</a:t>
            </a:r>
            <a:r>
              <a:rPr lang="ru-RU" sz="3600" b="1" dirty="0">
                <a:solidFill>
                  <a:srgbClr val="002060"/>
                </a:solidFill>
                <a:latin typeface="Monotype Corsiva" pitchFamily="66" charset="0"/>
                <a:ea typeface="+mn-ea"/>
                <a:cs typeface="+mn-cs"/>
              </a:rPr>
              <a:t>, </a:t>
            </a:r>
            <a:r>
              <a:rPr lang="ru-RU" sz="3600" b="1" dirty="0" smtClean="0">
                <a:solidFill>
                  <a:srgbClr val="002060"/>
                </a:solidFill>
                <a:latin typeface="Monotype Corsiva" pitchFamily="66" charset="0"/>
                <a:ea typeface="+mn-ea"/>
                <a:cs typeface="+mn-cs"/>
              </a:rPr>
              <a:t>           становятся  ближе</a:t>
            </a:r>
            <a:r>
              <a:rPr lang="ru-RU" sz="3600" b="1" dirty="0">
                <a:solidFill>
                  <a:srgbClr val="002060"/>
                </a:solidFill>
                <a:latin typeface="Monotype Corsiva" pitchFamily="66" charset="0"/>
                <a:ea typeface="+mn-ea"/>
                <a:cs typeface="+mn-cs"/>
              </a:rPr>
              <a:t>».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71505" y="3486725"/>
            <a:ext cx="4508589" cy="1655762"/>
          </a:xfrm>
        </p:spPr>
        <p:txBody>
          <a:bodyPr/>
          <a:lstStyle/>
          <a:p>
            <a:r>
              <a:rPr lang="ru-RU" sz="3600" b="1" dirty="0" err="1">
                <a:solidFill>
                  <a:schemeClr val="accent5">
                    <a:lumMod val="50000"/>
                  </a:schemeClr>
                </a:solidFill>
                <a:latin typeface="Monotype Corsiva" pitchFamily="66" charset="0"/>
              </a:rPr>
              <a:t>В.А.Сухомлинский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3320" name="Picture 8" descr="https://mdou163.edu.yar.ru/semeynie_igri/20181126_095900_w220_h2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0030" y="3713728"/>
            <a:ext cx="3531056" cy="26482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094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843315" y="174173"/>
            <a:ext cx="6966856" cy="7848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36576" lvl="0" algn="just">
              <a:lnSpc>
                <a:spcPct val="100000"/>
              </a:lnSpc>
              <a:spcBef>
                <a:spcPts val="0"/>
              </a:spcBef>
              <a:buClr>
                <a:srgbClr val="FF388C"/>
              </a:buClr>
              <a:buSzPct val="100000"/>
            </a:pPr>
            <a:endParaRPr lang="ru-RU" sz="2000" b="1" dirty="0" smtClean="0">
              <a:ln>
                <a:solidFill>
                  <a:srgbClr val="002060"/>
                </a:solidFill>
              </a:ln>
              <a:solidFill>
                <a:schemeClr val="accent5">
                  <a:lumMod val="75000"/>
                </a:schemeClr>
              </a:solidFill>
              <a:latin typeface="Dotum" panose="020B0600000101010101" pitchFamily="34" charset="-127"/>
              <a:ea typeface="Dotum" panose="020B0600000101010101" pitchFamily="34" charset="-127"/>
            </a:endParaRPr>
          </a:p>
          <a:p>
            <a:r>
              <a:rPr lang="ru-RU" sz="3200" b="1" dirty="0" smtClean="0">
                <a:latin typeface="Monotype Corsiva" pitchFamily="66" charset="0"/>
              </a:rPr>
              <a:t>Это может  быть достигнут о при тесном взаимодействии педагогов детского сада и семьи. Поэтому, </a:t>
            </a:r>
            <a:r>
              <a:rPr lang="ru-RU" sz="3200" b="1" dirty="0" smtClean="0">
                <a:solidFill>
                  <a:srgbClr val="FF0000"/>
                </a:solidFill>
                <a:latin typeface="Monotype Corsiva" pitchFamily="66" charset="0"/>
              </a:rPr>
              <a:t>задачей педагогов </a:t>
            </a:r>
            <a:r>
              <a:rPr lang="ru-RU" sz="3200" b="1" dirty="0" smtClean="0">
                <a:latin typeface="Monotype Corsiva" pitchFamily="66" charset="0"/>
              </a:rPr>
              <a:t>является привлечение родителей в воспитательно-образовательный процесс; вовлечение их  к участию в совместных мероприятиях ДОУ.</a:t>
            </a:r>
          </a:p>
          <a:p>
            <a:r>
              <a:rPr lang="ru-RU" sz="3200" b="1" dirty="0" smtClean="0">
                <a:solidFill>
                  <a:srgbClr val="FF0000"/>
                </a:solidFill>
                <a:latin typeface="Monotype Corsiva" pitchFamily="66" charset="0"/>
              </a:rPr>
              <a:t>Задача музыкального руководителя  -</a:t>
            </a:r>
            <a:r>
              <a:rPr lang="ru-RU" sz="3200" b="1" dirty="0" smtClean="0">
                <a:latin typeface="Monotype Corsiva" pitchFamily="66" charset="0"/>
              </a:rPr>
              <a:t>приобщить ребенка к миру музыки, развить его музыкальные способности. И совместными усилиями  несомненно получится пробудить интерес  семьи  к жизни детей в дошкольном учреждении.</a:t>
            </a:r>
          </a:p>
          <a:p>
            <a:endParaRPr lang="ru-RU" sz="3200" b="1" u="sng" dirty="0" smtClean="0">
              <a:solidFill>
                <a:srgbClr val="C00000"/>
              </a:solidFill>
              <a:latin typeface="Monotype Corsiva" pitchFamily="66" charset="0"/>
            </a:endParaRPr>
          </a:p>
          <a:p>
            <a:pPr marL="457200" marR="36576" lvl="0" indent="-457200" algn="just">
              <a:lnSpc>
                <a:spcPct val="100000"/>
              </a:lnSpc>
              <a:spcBef>
                <a:spcPts val="0"/>
              </a:spcBef>
              <a:buClr>
                <a:srgbClr val="FF388C"/>
              </a:buClr>
              <a:buSzPct val="100000"/>
              <a:buFont typeface="Wingdings" pitchFamily="2" charset="2"/>
              <a:buChar char="ü"/>
            </a:pPr>
            <a:endParaRPr lang="en-US" b="1" dirty="0" smtClean="0">
              <a:ln>
                <a:solidFill>
                  <a:srgbClr val="666666"/>
                </a:solidFill>
              </a:ln>
              <a:solidFill>
                <a:srgbClr val="FF0000"/>
              </a:solidFill>
              <a:latin typeface="Century Gothic"/>
            </a:endParaRPr>
          </a:p>
          <a:p>
            <a:pPr marR="36576" lvl="0" algn="just">
              <a:buClr>
                <a:srgbClr val="FF388C"/>
              </a:buClr>
              <a:buSzPct val="100000"/>
            </a:pPr>
            <a:endParaRPr lang="ru-RU" b="1" dirty="0">
              <a:ln>
                <a:solidFill>
                  <a:srgbClr val="666666"/>
                </a:solidFill>
              </a:ln>
              <a:solidFill>
                <a:srgbClr val="FF0000"/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171026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c\Desktop\unnamed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032722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6">
                <a:lumMod val="20000"/>
                <a:lumOff val="80000"/>
              </a:schemeClr>
            </a:gs>
            <a:gs pos="84000">
              <a:schemeClr val="accent6">
                <a:lumMod val="40000"/>
                <a:lumOff val="60000"/>
              </a:schemeClr>
            </a:gs>
            <a:gs pos="95000">
              <a:srgbClr val="156B13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Горизонтальный свиток 4"/>
          <p:cNvSpPr/>
          <p:nvPr/>
        </p:nvSpPr>
        <p:spPr>
          <a:xfrm>
            <a:off x="1480456" y="0"/>
            <a:ext cx="6516915" cy="1480458"/>
          </a:xfrm>
          <a:prstGeom prst="horizontalScroll">
            <a:avLst>
              <a:gd name="adj" fmla="val 0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kern="0" dirty="0" smtClean="0">
                <a:ln w="19050" cmpd="sng">
                  <a:solidFill>
                    <a:schemeClr val="bg1">
                      <a:lumMod val="95000"/>
                    </a:schemeClr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entury Gothic"/>
              </a:rPr>
              <a:t>Формы   взаимодействия</a:t>
            </a:r>
            <a:endParaRPr lang="ru-RU" sz="2800" b="1" i="1" kern="0" dirty="0">
              <a:ln w="19050" cmpd="sng">
                <a:solidFill>
                  <a:schemeClr val="bg1">
                    <a:lumMod val="95000"/>
                  </a:schemeClr>
                </a:solidFill>
                <a:prstDash val="solid"/>
                <a:miter lim="800000"/>
              </a:ln>
              <a:solidFill>
                <a:srgbClr val="FFFFFF"/>
              </a:solidFill>
              <a:effectLst>
                <a:outerShdw blurRad="50800" algn="tl" rotWithShape="0">
                  <a:srgbClr val="000000"/>
                </a:outerShdw>
              </a:effectLst>
              <a:latin typeface="Century Gothic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kern="0" dirty="0" smtClean="0">
                <a:ln w="19050" cmpd="sng">
                  <a:solidFill>
                    <a:schemeClr val="bg1">
                      <a:lumMod val="95000"/>
                    </a:schemeClr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entury Gothic"/>
              </a:rPr>
              <a:t>музыкального руководителя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kern="0" dirty="0" smtClean="0">
                <a:ln w="19050" cmpd="sng">
                  <a:solidFill>
                    <a:schemeClr val="bg1">
                      <a:lumMod val="95000"/>
                    </a:schemeClr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entury Gothic"/>
              </a:rPr>
              <a:t>с </a:t>
            </a:r>
            <a:r>
              <a:rPr lang="ru-RU" sz="2800" b="1" i="1" kern="0" dirty="0">
                <a:ln w="19050" cmpd="sng">
                  <a:solidFill>
                    <a:schemeClr val="bg1">
                      <a:lumMod val="95000"/>
                    </a:schemeClr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entury Gothic"/>
              </a:rPr>
              <a:t>родителями</a:t>
            </a:r>
          </a:p>
          <a:p>
            <a:pPr algn="ctr">
              <a:defRPr/>
            </a:pP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18154" y="2641599"/>
            <a:ext cx="2819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  <a:defRPr/>
            </a:pPr>
            <a:r>
              <a:rPr lang="ru-RU" sz="2000" dirty="0" smtClean="0">
                <a:cs typeface="David" panose="020E0502060401010101" pitchFamily="34" charset="-79"/>
              </a:rPr>
              <a:t>анкетирование,</a:t>
            </a:r>
            <a:endParaRPr lang="ru-RU" sz="2000" dirty="0">
              <a:cs typeface="David" panose="020E0502060401010101" pitchFamily="34" charset="-79"/>
            </a:endParaRPr>
          </a:p>
          <a:p>
            <a:pPr marL="342900" indent="-342900">
              <a:buFont typeface="Wingdings" panose="05000000000000000000" pitchFamily="2" charset="2"/>
              <a:buChar char="§"/>
              <a:defRPr/>
            </a:pPr>
            <a:r>
              <a:rPr lang="ru-RU" sz="2000" dirty="0" smtClean="0">
                <a:cs typeface="David" panose="020E0502060401010101" pitchFamily="34" charset="-79"/>
              </a:rPr>
              <a:t>тестирование</a:t>
            </a:r>
          </a:p>
          <a:p>
            <a:pPr marL="342900" indent="-342900">
              <a:defRPr/>
            </a:pPr>
            <a:r>
              <a:rPr lang="ru-RU" sz="2000" dirty="0" smtClean="0">
                <a:cs typeface="David" panose="020E0502060401010101" pitchFamily="34" charset="-79"/>
              </a:rPr>
              <a:t> </a:t>
            </a:r>
            <a:endParaRPr lang="ru-RU" sz="2000" dirty="0">
              <a:cs typeface="David" panose="020E0502060401010101" pitchFamily="34" charset="-79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2986314" y="1582059"/>
            <a:ext cx="2973703" cy="1016000"/>
            <a:chOff x="1908646" y="1185350"/>
            <a:chExt cx="1256918" cy="1283961"/>
          </a:xfrm>
          <a:solidFill>
            <a:srgbClr val="002060"/>
          </a:solidFill>
          <a:scene3d>
            <a:camera prst="orthographicFront"/>
            <a:lightRig rig="flat" dir="t"/>
          </a:scene3d>
        </p:grpSpPr>
        <p:sp>
          <p:nvSpPr>
            <p:cNvPr id="10" name="Прямоугольник 9"/>
            <p:cNvSpPr/>
            <p:nvPr/>
          </p:nvSpPr>
          <p:spPr>
            <a:xfrm>
              <a:off x="1908646" y="1185350"/>
              <a:ext cx="1256918" cy="1283961"/>
            </a:xfrm>
            <a:prstGeom prst="rect">
              <a:avLst/>
            </a:prstGeom>
            <a:grpFill/>
            <a:ln>
              <a:noFill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  <a:sp3d prstMaterial="plastic">
              <a:bevelT w="120900" h="88900"/>
              <a:bevelB w="88900" h="31750" prst="angle"/>
            </a:sp3d>
          </p:spPr>
          <p:style>
            <a:lnRef idx="0">
              <a:scrgbClr r="0" g="0" b="0"/>
            </a:lnRef>
            <a:fillRef idx="3">
              <a:scrgbClr r="0" g="0" b="0"/>
            </a:fillRef>
            <a:effectRef idx="1">
              <a:scrgbClr r="0" g="0" b="0"/>
            </a:effectRef>
            <a:fontRef idx="minor">
              <a:schemeClr val="lt1"/>
            </a:fontRef>
          </p:style>
        </p:sp>
        <p:sp>
          <p:nvSpPr>
            <p:cNvPr id="11" name="Прямоугольник 10"/>
            <p:cNvSpPr/>
            <p:nvPr/>
          </p:nvSpPr>
          <p:spPr>
            <a:xfrm>
              <a:off x="1908646" y="1185350"/>
              <a:ext cx="1256918" cy="1283961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8890" tIns="8890" rIns="8890" bIns="8890" spcCol="1270" anchor="ctr"/>
            <a:lstStyle/>
            <a:p>
              <a:pPr algn="ctr" defTabSz="6223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b="1" dirty="0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6350640" y="1655068"/>
            <a:ext cx="2376264" cy="768818"/>
            <a:chOff x="3429517" y="1185350"/>
            <a:chExt cx="1536105" cy="1038654"/>
          </a:xfrm>
          <a:solidFill>
            <a:srgbClr val="002060"/>
          </a:solidFill>
          <a:scene3d>
            <a:camera prst="orthographicFront"/>
            <a:lightRig rig="flat" dir="t"/>
          </a:scene3d>
        </p:grpSpPr>
        <p:sp>
          <p:nvSpPr>
            <p:cNvPr id="13" name="Прямоугольник 12"/>
            <p:cNvSpPr/>
            <p:nvPr/>
          </p:nvSpPr>
          <p:spPr>
            <a:xfrm>
              <a:off x="3429517" y="1185350"/>
              <a:ext cx="1536105" cy="1038654"/>
            </a:xfrm>
            <a:prstGeom prst="rect">
              <a:avLst/>
            </a:prstGeom>
            <a:grpFill/>
            <a:ln>
              <a:noFill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  <a:sp3d prstMaterial="plastic">
              <a:bevelT w="120900" h="88900"/>
              <a:bevelB w="88900" h="31750" prst="angle"/>
            </a:sp3d>
          </p:spPr>
          <p:style>
            <a:lnRef idx="0">
              <a:scrgbClr r="0" g="0" b="0"/>
            </a:lnRef>
            <a:fillRef idx="3">
              <a:scrgbClr r="0" g="0" b="0"/>
            </a:fillRef>
            <a:effectRef idx="1">
              <a:scrgbClr r="0" g="0" b="0"/>
            </a:effectRef>
            <a:fontRef idx="minor">
              <a:schemeClr val="lt1"/>
            </a:fontRef>
          </p:style>
        </p:sp>
        <p:sp>
          <p:nvSpPr>
            <p:cNvPr id="14" name="Прямоугольник 13"/>
            <p:cNvSpPr/>
            <p:nvPr/>
          </p:nvSpPr>
          <p:spPr>
            <a:xfrm>
              <a:off x="3429517" y="1185350"/>
              <a:ext cx="1536105" cy="1038654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8890" tIns="8890" rIns="8890" bIns="8890" spcCol="1270" anchor="ctr"/>
            <a:lstStyle/>
            <a:p>
              <a:pPr algn="ctr" defTabSz="6223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000" b="1" dirty="0" smtClean="0">
                  <a:solidFill>
                    <a:sysClr val="window" lastClr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</a:rPr>
                <a:t>Познавательные</a:t>
              </a:r>
              <a:endParaRPr lang="ru-RU" sz="2000" b="1" dirty="0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endParaRPr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176211" y="1727640"/>
            <a:ext cx="2336649" cy="797846"/>
            <a:chOff x="-18797" y="1185350"/>
            <a:chExt cx="1663489" cy="1018237"/>
          </a:xfrm>
          <a:solidFill>
            <a:srgbClr val="002060"/>
          </a:solidFill>
          <a:scene3d>
            <a:camera prst="orthographicFront"/>
            <a:lightRig rig="flat" dir="t"/>
          </a:scene3d>
        </p:grpSpPr>
        <p:sp>
          <p:nvSpPr>
            <p:cNvPr id="16" name="Прямоугольник 15"/>
            <p:cNvSpPr/>
            <p:nvPr/>
          </p:nvSpPr>
          <p:spPr>
            <a:xfrm>
              <a:off x="2616" y="1185350"/>
              <a:ext cx="1642076" cy="987894"/>
            </a:xfrm>
            <a:prstGeom prst="rect">
              <a:avLst/>
            </a:prstGeom>
            <a:grpFill/>
            <a:ln>
              <a:noFill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  <a:sp3d prstMaterial="plastic">
              <a:bevelT w="120900" h="88900"/>
              <a:bevelB w="88900" h="31750" prst="angle"/>
            </a:sp3d>
          </p:spPr>
          <p:style>
            <a:lnRef idx="0">
              <a:scrgbClr r="0" g="0" b="0"/>
            </a:lnRef>
            <a:fillRef idx="3">
              <a:scrgbClr r="0" g="0" b="0"/>
            </a:fillRef>
            <a:effectRef idx="1">
              <a:scrgbClr r="0" g="0" b="0"/>
            </a:effectRef>
            <a:fontRef idx="minor">
              <a:schemeClr val="lt1"/>
            </a:fontRef>
          </p:style>
        </p:sp>
        <p:sp>
          <p:nvSpPr>
            <p:cNvPr id="17" name="Прямоугольник 16"/>
            <p:cNvSpPr/>
            <p:nvPr/>
          </p:nvSpPr>
          <p:spPr>
            <a:xfrm>
              <a:off x="2616" y="1185350"/>
              <a:ext cx="1642076" cy="987894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8890" tIns="8890" rIns="8890" bIns="8890" spcCol="1270" anchor="ctr"/>
            <a:lstStyle/>
            <a:p>
              <a:pPr algn="ctr" fontAlgn="auto">
                <a:spcAft>
                  <a:spcPts val="0"/>
                </a:spcAft>
                <a:defRPr/>
              </a:pPr>
              <a:r>
                <a:rPr lang="ru-RU" sz="2000" b="1" dirty="0" smtClean="0">
                  <a:solidFill>
                    <a:sysClr val="window" lastClr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</a:rPr>
                <a:t>Информационно-аналитические</a:t>
              </a:r>
              <a:endParaRPr lang="ru-RU" sz="2000" b="1" dirty="0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endParaRPr>
            </a:p>
            <a:p>
              <a:pPr algn="ctr" defTabSz="6223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1400" dirty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18" name="Прямоугольник 17"/>
            <p:cNvSpPr/>
            <p:nvPr/>
          </p:nvSpPr>
          <p:spPr>
            <a:xfrm flipV="1">
              <a:off x="-18797" y="2161772"/>
              <a:ext cx="1642076" cy="41815"/>
            </a:xfrm>
            <a:prstGeom prst="rect">
              <a:avLst/>
            </a:prstGeom>
            <a:grpFill/>
            <a:ln>
              <a:noFill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  <a:sp3d prstMaterial="plastic">
              <a:bevelT w="120900" h="88900"/>
              <a:bevelB w="88900" h="31750" prst="angle"/>
            </a:sp3d>
          </p:spPr>
          <p:style>
            <a:lnRef idx="0">
              <a:scrgbClr r="0" g="0" b="0"/>
            </a:lnRef>
            <a:fillRef idx="3">
              <a:scrgbClr r="0" g="0" b="0"/>
            </a:fillRef>
            <a:effectRef idx="1">
              <a:scrgbClr r="0" g="0" b="0"/>
            </a:effectRef>
            <a:fontRef idx="minor">
              <a:schemeClr val="lt1"/>
            </a:fontRef>
          </p:style>
        </p:sp>
      </p:grpSp>
      <p:sp>
        <p:nvSpPr>
          <p:cNvPr id="7" name="Прямоугольник 6"/>
          <p:cNvSpPr/>
          <p:nvPr/>
        </p:nvSpPr>
        <p:spPr>
          <a:xfrm>
            <a:off x="3018971" y="2641600"/>
            <a:ext cx="2888343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000" dirty="0" smtClean="0"/>
              <a:t>стенды,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000" dirty="0" err="1" smtClean="0"/>
              <a:t>фото-выставки</a:t>
            </a:r>
            <a:r>
              <a:rPr lang="ru-RU" sz="2000" dirty="0" smtClean="0"/>
              <a:t>,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000" dirty="0" smtClean="0"/>
              <a:t>страничка педагога на сайте учреждения,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000" dirty="0" smtClean="0"/>
              <a:t>группа в Контакте.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ru-RU" sz="1600" dirty="0"/>
          </a:p>
          <a:p>
            <a:endParaRPr lang="ru-RU" sz="1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110514" y="2685142"/>
            <a:ext cx="2670629" cy="4249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000" dirty="0" smtClean="0"/>
              <a:t>родительские собрания,</a:t>
            </a:r>
            <a:endParaRPr lang="ru-RU" sz="2000" dirty="0"/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ru-RU" sz="2000" dirty="0" smtClean="0"/>
              <a:t>консультации,</a:t>
            </a:r>
            <a:endParaRPr lang="ru-RU" sz="2000" dirty="0" smtClean="0">
              <a:solidFill>
                <a:prstClr val="black"/>
              </a:solidFill>
            </a:endParaRP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ru-RU" sz="2000" dirty="0" smtClean="0">
                <a:solidFill>
                  <a:prstClr val="black"/>
                </a:solidFill>
              </a:rPr>
              <a:t>индивидуальные беседы,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ru-RU" sz="2000" dirty="0" smtClean="0">
                <a:solidFill>
                  <a:prstClr val="black"/>
                </a:solidFill>
              </a:rPr>
              <a:t>рекомендации родителям одаренных детей, и т.д.</a:t>
            </a:r>
          </a:p>
          <a:p>
            <a:pPr marL="342900" lvl="0" indent="-342900"/>
            <a:endParaRPr lang="ru-RU" sz="1600" dirty="0" smtClean="0">
              <a:solidFill>
                <a:prstClr val="black"/>
              </a:solidFill>
            </a:endParaRPr>
          </a:p>
          <a:p>
            <a:pPr marL="342900" lvl="0" indent="-342900"/>
            <a:endParaRPr lang="ru-RU" sz="2000" dirty="0" smtClean="0">
              <a:solidFill>
                <a:prstClr val="black"/>
              </a:solidFill>
            </a:endParaRPr>
          </a:p>
          <a:p>
            <a:pPr marL="342900" lvl="0" indent="-342900">
              <a:buFont typeface="Wingdings" panose="05000000000000000000" pitchFamily="2" charset="2"/>
              <a:buChar char="§"/>
            </a:pPr>
            <a:endParaRPr lang="ru-RU" sz="2000" b="1" dirty="0">
              <a:solidFill>
                <a:prstClr val="black"/>
              </a:solidFill>
            </a:endParaRPr>
          </a:p>
          <a:p>
            <a:endParaRPr lang="ru-RU" dirty="0"/>
          </a:p>
          <a:p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3039426" y="1567543"/>
            <a:ext cx="283845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Наглядно-информационные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23" name="Прямая соединительная линия 3"/>
          <p:cNvSpPr/>
          <p:nvPr/>
        </p:nvSpPr>
        <p:spPr>
          <a:xfrm rot="5400000">
            <a:off x="1422401" y="2859317"/>
            <a:ext cx="2743198" cy="101600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141286"/>
                </a:lnTo>
                <a:lnTo>
                  <a:pt x="1834323" y="141286"/>
                </a:lnTo>
                <a:lnTo>
                  <a:pt x="1834323" y="282573"/>
                </a:lnTo>
              </a:path>
            </a:pathLst>
          </a:custGeom>
          <a:noFill/>
          <a:ln w="25400" cap="flat" cmpd="sng" algn="ctr">
            <a:solidFill>
              <a:schemeClr val="accent6">
                <a:lumMod val="50000"/>
              </a:schemeClr>
            </a:solidFill>
            <a:prstDash val="solid"/>
          </a:ln>
          <a:effectLst/>
          <a:scene3d>
            <a:camera prst="orthographicFront"/>
            <a:lightRig rig="flat" dir="t"/>
          </a:scene3d>
          <a:sp3d prstMaterial="matte"/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ru-RU"/>
          </a:p>
        </p:txBody>
      </p:sp>
      <p:sp>
        <p:nvSpPr>
          <p:cNvPr id="24" name="Прямая соединительная линия 3"/>
          <p:cNvSpPr/>
          <p:nvPr/>
        </p:nvSpPr>
        <p:spPr>
          <a:xfrm>
            <a:off x="4359401" y="1089495"/>
            <a:ext cx="333753" cy="467387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45720" y="0"/>
                </a:moveTo>
                <a:lnTo>
                  <a:pt x="45720" y="141286"/>
                </a:lnTo>
                <a:lnTo>
                  <a:pt x="102443" y="141286"/>
                </a:lnTo>
                <a:lnTo>
                  <a:pt x="102443" y="282573"/>
                </a:lnTo>
              </a:path>
            </a:pathLst>
          </a:custGeom>
          <a:noFill/>
          <a:ln w="25400" cap="flat" cmpd="sng" algn="ctr">
            <a:solidFill>
              <a:schemeClr val="accent6">
                <a:lumMod val="50000"/>
              </a:schemeClr>
            </a:solidFill>
            <a:prstDash val="solid"/>
          </a:ln>
          <a:effectLst/>
          <a:scene3d>
            <a:camera prst="orthographicFront"/>
            <a:lightRig rig="flat" dir="t"/>
          </a:scene3d>
          <a:sp3d prstMaterial="matte"/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ru-RU"/>
          </a:p>
        </p:txBody>
      </p:sp>
      <p:sp>
        <p:nvSpPr>
          <p:cNvPr id="27" name="Прямая соединительная линия 3"/>
          <p:cNvSpPr/>
          <p:nvPr/>
        </p:nvSpPr>
        <p:spPr>
          <a:xfrm>
            <a:off x="673811" y="1350870"/>
            <a:ext cx="1660464" cy="2244171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1777600" y="0"/>
                </a:moveTo>
                <a:lnTo>
                  <a:pt x="1777600" y="141286"/>
                </a:lnTo>
                <a:lnTo>
                  <a:pt x="0" y="141286"/>
                </a:lnTo>
                <a:lnTo>
                  <a:pt x="0" y="282573"/>
                </a:lnTo>
              </a:path>
            </a:pathLst>
          </a:custGeom>
          <a:noFill/>
          <a:ln w="25400" cap="flat" cmpd="sng" algn="ctr">
            <a:solidFill>
              <a:schemeClr val="accent6">
                <a:lumMod val="50000"/>
              </a:schemeClr>
            </a:solidFill>
            <a:prstDash val="solid"/>
          </a:ln>
          <a:effectLst/>
          <a:scene3d>
            <a:camera prst="orthographicFront"/>
            <a:lightRig rig="flat" dir="t"/>
          </a:scene3d>
          <a:sp3d prstMaterial="matte"/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271603" y="3367315"/>
            <a:ext cx="2306571" cy="638628"/>
          </a:xfrm>
          <a:prstGeom prst="rect">
            <a:avLst/>
          </a:prstGeom>
          <a:solidFill>
            <a:srgbClr val="002060"/>
          </a:solidFill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8890" tIns="8890" rIns="8890" bIns="8890" spcCol="1270"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000" b="1" dirty="0" err="1" smtClean="0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Досуговые</a:t>
            </a:r>
            <a:endParaRPr lang="ru-RU" sz="2000" b="1" dirty="0"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pPr algn="ctr" defTabSz="622300">
              <a:lnSpc>
                <a:spcPct val="90000"/>
              </a:lnSpc>
              <a:spcAft>
                <a:spcPct val="35000"/>
              </a:spcAft>
              <a:defRPr/>
            </a:pPr>
            <a:endParaRPr lang="ru-RU" sz="1400" dirty="0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22" name="Прямая соединительная линия 3"/>
          <p:cNvSpPr/>
          <p:nvPr/>
        </p:nvSpPr>
        <p:spPr>
          <a:xfrm>
            <a:off x="6304221" y="1343613"/>
            <a:ext cx="1713450" cy="263952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141286"/>
                </a:lnTo>
                <a:lnTo>
                  <a:pt x="1834323" y="141286"/>
                </a:lnTo>
                <a:lnTo>
                  <a:pt x="1834323" y="282573"/>
                </a:lnTo>
              </a:path>
            </a:pathLst>
          </a:custGeom>
          <a:noFill/>
          <a:ln w="25400" cap="flat" cmpd="sng" algn="ctr">
            <a:solidFill>
              <a:schemeClr val="accent6">
                <a:lumMod val="50000"/>
              </a:schemeClr>
            </a:solidFill>
            <a:prstDash val="solid"/>
          </a:ln>
          <a:effectLst/>
          <a:scene3d>
            <a:camera prst="orthographicFront"/>
            <a:lightRig rig="flat" dir="t"/>
          </a:scene3d>
          <a:sp3d prstMaterial="matte"/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261257" y="4064000"/>
            <a:ext cx="2866572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dirty="0" smtClean="0"/>
              <a:t>открытые просмотры музыкальной деятельности,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dirty="0" smtClean="0"/>
              <a:t>совместные праздники и развлечения,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dirty="0" smtClean="0"/>
              <a:t>выставки,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dirty="0" smtClean="0"/>
              <a:t>совместные творческие проекты</a:t>
            </a:r>
            <a:endParaRPr lang="ru-RU" dirty="0"/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45266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273180" y="152859"/>
            <a:ext cx="8185020" cy="72945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+mn-ea"/>
                <a:cs typeface="+mn-cs"/>
              </a:rPr>
              <a:t>Участие родителей в праздниках  и развлечениях: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  <a:ea typeface="+mn-ea"/>
              <a:cs typeface="+mn-cs"/>
            </a:endParaRPr>
          </a:p>
        </p:txBody>
      </p:sp>
      <p:pic>
        <p:nvPicPr>
          <p:cNvPr id="7170" name="Picture 2" descr="https://mdou163.edu.yar.ru/novogodniy_utrennik_2019/20191227_101435_w220_h2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3600" y="3497943"/>
            <a:ext cx="4155918" cy="3116942"/>
          </a:xfrm>
          <a:prstGeom prst="rect">
            <a:avLst/>
          </a:prstGeom>
          <a:noFill/>
        </p:spPr>
      </p:pic>
      <p:pic>
        <p:nvPicPr>
          <p:cNvPr id="7172" name="Picture 4" descr="https://mdou163.edu.yar.ru/den_materi/20191122_163439_w220_h2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8324" y="807242"/>
            <a:ext cx="3974647" cy="29809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96796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https://mdou163.edu.yar.ru/novogodnyaya_skazka_dlya_rebyat/dsc_0085_w220_h2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5124" y="224935"/>
            <a:ext cx="4377051" cy="2924665"/>
          </a:xfrm>
          <a:prstGeom prst="rect">
            <a:avLst/>
          </a:prstGeom>
          <a:noFill/>
        </p:spPr>
      </p:pic>
      <p:pic>
        <p:nvPicPr>
          <p:cNvPr id="3" name="Picture 2" descr="https://mdou163.edu.yar.ru/den_materi/20191122_162605_w220_h2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9575" y="3265714"/>
            <a:ext cx="4534807" cy="34011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mdou163.edu.yar.ru/prazdnichniy_vecher_v_podarok_mame/dsc_0186_w220_h2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11460" y="551543"/>
            <a:ext cx="4199147" cy="2994479"/>
          </a:xfrm>
          <a:prstGeom prst="rect">
            <a:avLst/>
          </a:prstGeom>
          <a:noFill/>
        </p:spPr>
      </p:pic>
      <p:pic>
        <p:nvPicPr>
          <p:cNvPr id="6148" name="Picture 4" descr="https://mdou163.edu.yar.ru/prazdnichniy_vecher_v_podarok_mame/dsc_0182_w220_h2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673" y="537029"/>
            <a:ext cx="4226184" cy="3018971"/>
          </a:xfrm>
          <a:prstGeom prst="rect">
            <a:avLst/>
          </a:prstGeom>
          <a:noFill/>
        </p:spPr>
      </p:pic>
      <p:pic>
        <p:nvPicPr>
          <p:cNvPr id="6" name="Picture 12" descr="https://mdou163.edu.yar.ru/novogodnie_chudesa/imag7395_w300_h2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23886" y="3759200"/>
            <a:ext cx="5357646" cy="301814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50668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29389" y="384557"/>
            <a:ext cx="816543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Привлечение </a:t>
            </a:r>
            <a:r>
              <a:rPr lang="ru-RU" sz="32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 родителей  к  участию в    </a:t>
            </a:r>
            <a:r>
              <a:rPr lang="ru-RU" sz="3200" b="1" dirty="0">
                <a:solidFill>
                  <a:srgbClr val="FF0000"/>
                </a:solidFill>
                <a:latin typeface="Monotype Corsiva" panose="03010101010201010101" pitchFamily="66" charset="0"/>
              </a:rPr>
              <a:t/>
            </a:r>
            <a:br>
              <a:rPr lang="ru-RU" sz="3200" b="1" dirty="0">
                <a:solidFill>
                  <a:srgbClr val="FF0000"/>
                </a:solidFill>
                <a:latin typeface="Monotype Corsiva" panose="03010101010201010101" pitchFamily="66" charset="0"/>
              </a:rPr>
            </a:br>
            <a:r>
              <a:rPr lang="ru-RU" sz="3200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         </a:t>
            </a:r>
            <a:r>
              <a:rPr lang="ru-RU" sz="32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мероприятиях  ДОУ:</a:t>
            </a:r>
            <a:endParaRPr lang="ru-RU" sz="3200" b="1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4098" name="Picture 2" descr="https://mdou163.edu.yar.ru/zvezdniy_vipusknoy/p1110553_w220_h2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5460" y="1465942"/>
            <a:ext cx="4563802" cy="2593069"/>
          </a:xfrm>
          <a:prstGeom prst="rect">
            <a:avLst/>
          </a:prstGeom>
          <a:noFill/>
        </p:spPr>
      </p:pic>
      <p:pic>
        <p:nvPicPr>
          <p:cNvPr id="6" name="Picture 6" descr="https://mdou163.edu.yar.ru/semeynie_igri/20181126_095524_w220_h2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8184" y="4137137"/>
            <a:ext cx="3627815" cy="25249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60130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Georgia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1868</TotalTime>
  <Words>330</Words>
  <Application>Microsoft Office PowerPoint</Application>
  <PresentationFormat>Экран (4:3)</PresentationFormat>
  <Paragraphs>62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3" baseType="lpstr">
      <vt:lpstr>Arial</vt:lpstr>
      <vt:lpstr>Calibri</vt:lpstr>
      <vt:lpstr>Century Gothic</vt:lpstr>
      <vt:lpstr>David</vt:lpstr>
      <vt:lpstr>Dotum</vt:lpstr>
      <vt:lpstr>Georgia</vt:lpstr>
      <vt:lpstr>Monotype Corsiva</vt:lpstr>
      <vt:lpstr>Times New Roman</vt:lpstr>
      <vt:lpstr>Wingdings</vt:lpstr>
      <vt:lpstr>Тема Office</vt:lpstr>
      <vt:lpstr>   Формы взаимодействия   музыкального руководителя   с   родителями ДОУ</vt:lpstr>
      <vt:lpstr>«Могучая  духовная  сила  воспитания заложена  в  том,  что  дети  учатся смотреть  на  мир  глазами  родителей. Только  в  совместной  деятельности родители  лучше  узнают  своих  детей,            становятся  ближе».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  за  внимание 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Артём Кулаков</dc:creator>
  <cp:lastModifiedBy>user</cp:lastModifiedBy>
  <cp:revision>158</cp:revision>
  <dcterms:created xsi:type="dcterms:W3CDTF">2014-07-11T19:27:53Z</dcterms:created>
  <dcterms:modified xsi:type="dcterms:W3CDTF">2020-03-23T05:49:40Z</dcterms:modified>
</cp:coreProperties>
</file>